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73" r:id="rId1"/>
  </p:sldMasterIdLst>
  <p:notesMasterIdLst>
    <p:notesMasterId r:id="rId21"/>
  </p:notesMasterIdLst>
  <p:handoutMasterIdLst>
    <p:handoutMasterId r:id="rId22"/>
  </p:handoutMasterIdLst>
  <p:sldIdLst>
    <p:sldId id="258" r:id="rId2"/>
    <p:sldId id="269" r:id="rId3"/>
    <p:sldId id="287" r:id="rId4"/>
    <p:sldId id="296" r:id="rId5"/>
    <p:sldId id="293" r:id="rId6"/>
    <p:sldId id="292" r:id="rId7"/>
    <p:sldId id="295" r:id="rId8"/>
    <p:sldId id="286" r:id="rId9"/>
    <p:sldId id="271" r:id="rId10"/>
    <p:sldId id="272" r:id="rId11"/>
    <p:sldId id="273" r:id="rId12"/>
    <p:sldId id="275" r:id="rId13"/>
    <p:sldId id="290" r:id="rId14"/>
    <p:sldId id="291" r:id="rId15"/>
    <p:sldId id="289" r:id="rId16"/>
    <p:sldId id="276" r:id="rId17"/>
    <p:sldId id="282" r:id="rId18"/>
    <p:sldId id="281" r:id="rId19"/>
    <p:sldId id="298" r:id="rId20"/>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8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47" autoAdjust="0"/>
    <p:restoredTop sz="76238" autoAdjust="0"/>
  </p:normalViewPr>
  <p:slideViewPr>
    <p:cSldViewPr snapToGrid="0">
      <p:cViewPr varScale="1">
        <p:scale>
          <a:sx n="52" d="100"/>
          <a:sy n="52" d="100"/>
        </p:scale>
        <p:origin x="1058" y="38"/>
      </p:cViewPr>
      <p:guideLst>
        <p:guide orient="horz" pos="3181"/>
        <p:guide pos="3840"/>
      </p:guideLst>
    </p:cSldViewPr>
  </p:slid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76" d="100"/>
          <a:sy n="76" d="100"/>
        </p:scale>
        <p:origin x="1350" y="11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0723C67-A537-4015-B65B-23BD5E60E715}" type="datetimeFigureOut">
              <a:rPr lang="en-US" smtClean="0"/>
              <a:t>1/23/2023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EE29063-6C6E-4FEA-B269-E10B5866FB38}" type="slidenum">
              <a:rPr lang="en-US" smtClean="0"/>
              <a:t>‹#›</a:t>
            </a:fld>
            <a:endParaRPr lang="en-US"/>
          </a:p>
        </p:txBody>
      </p:sp>
    </p:spTree>
    <p:extLst>
      <p:ext uri="{BB962C8B-B14F-4D97-AF65-F5344CB8AC3E}">
        <p14:creationId xmlns:p14="http://schemas.microsoft.com/office/powerpoint/2010/main" val="184655820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i="1" dirty="0"/>
          </a:p>
        </p:txBody>
      </p:sp>
      <p:sp>
        <p:nvSpPr>
          <p:cNvPr id="267" name="Google Shape;26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objectives of my research are as follows:</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1 Study the literature and reproduce the results for simple networks</a:t>
            </a:r>
          </a:p>
          <a:p>
            <a:r>
              <a:rPr lang="en-US" dirty="0"/>
              <a:t>2 Study APs distribution in </a:t>
            </a:r>
            <a:r>
              <a:rPr lang="en-US" dirty="0" err="1"/>
              <a:t>Erdős</a:t>
            </a:r>
            <a:r>
              <a:rPr lang="en-US" dirty="0"/>
              <a:t>–</a:t>
            </a:r>
            <a:r>
              <a:rPr lang="en-US" dirty="0" err="1"/>
              <a:t>Rényi</a:t>
            </a:r>
            <a:r>
              <a:rPr lang="en-US" dirty="0"/>
              <a:t> multiplex networks</a:t>
            </a:r>
          </a:p>
          <a:p>
            <a:r>
              <a:rPr lang="en-US" dirty="0"/>
              <a:t>3 Compare with the case of configuration networks</a:t>
            </a:r>
          </a:p>
          <a:p>
            <a:pPr marL="228600" marR="0" lvl="0" indent="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None/>
              <a:tabLst/>
              <a:defRPr/>
            </a:pPr>
            <a:r>
              <a:rPr lang="en-US" sz="1200" dirty="0">
                <a:solidFill>
                  <a:srgbClr val="C00000"/>
                </a:solidFill>
              </a:rPr>
              <a:t>4 Do some analysis on real networks</a:t>
            </a:r>
            <a:endParaRPr lang="ru-RU" sz="1200" dirty="0">
              <a:solidFill>
                <a:srgbClr val="C00000"/>
              </a:solidFill>
            </a:endParaRPr>
          </a:p>
          <a:p>
            <a:pPr marL="228600" indent="0">
              <a:buFont typeface="Arial" panose="020B0604020202020204" pitchFamily="34" charset="0"/>
              <a:buNone/>
            </a:pP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832408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The usual outline for a numerical experiment with multiplex networks is as follows:</a:t>
            </a:r>
          </a:p>
          <a:p>
            <a:endParaRPr lang="en-US" dirty="0"/>
          </a:p>
          <a:p>
            <a:r>
              <a:rPr lang="en-US" dirty="0"/>
              <a:t>1 First generate a family of networks which are used to model the layers of the multiplex network</a:t>
            </a:r>
          </a:p>
          <a:p>
            <a:r>
              <a:rPr lang="en-US" dirty="0"/>
              <a:t>2 Apply the cascade of failures effect</a:t>
            </a:r>
          </a:p>
          <a:p>
            <a:r>
              <a:rPr lang="en-US" dirty="0"/>
              <a:t>3 Calculate the needed quantities, for example, the proportion of nodes which are APs</a:t>
            </a:r>
          </a:p>
          <a:p>
            <a:endParaRPr lang="en-US" dirty="0"/>
          </a:p>
          <a:p>
            <a:r>
              <a:rPr lang="en-US" dirty="0"/>
              <a:t>I do all simulations in Python and use the </a:t>
            </a:r>
            <a:r>
              <a:rPr lang="en-US" dirty="0" err="1"/>
              <a:t>NetworkX</a:t>
            </a:r>
            <a:r>
              <a:rPr lang="en-US" dirty="0"/>
              <a:t> open-source library which provides framework for graph manipulation.</a:t>
            </a:r>
            <a:endParaRPr lang="ru-RU" dirty="0"/>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486484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reproduced results of the paper cited on the screen. The main idea of the experiment is as follows: at each step, all APs in the monoplex random graph are removed. At the next step, all APs of the resulting graph are removed, and so on. The graph displays the fraction of APs at each time step vs. the mean degree of the nodes. With each step, the curve shifts to the right which means that the number of links required to sustain a connected graph grows with the removal of nodes.</a:t>
            </a:r>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818859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experiment can be conducted for the multiplex case, but the cascade of failures effect has to be taken into account. One can see qualitatively different curves. Now it takes larger values of c to sustain a connected graph because of this effect. These are the new results for the multiplex network case.</a:t>
            </a:r>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3060166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two graphs for comparison. These results suggest that a multiplex network takes more connections than a monoplex network to stay functioning because of the cascade of failures effect. When building new systems with multilayer structure, these effects should be taken into account in order to avoid a system destruction in case of accidental node failure. It can also be seen that no giant component is possible after the cascade of failures in the multiplex network if c is less than 2.5, and the confirmation of this fact will be shown on the next slide.</a:t>
            </a:r>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98524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reproduction of the results of the paper cited on the screen. The picture shows the size of the giant component in the multiplex network after the cascade of failures. And it clearly suggests that below the phase transition threshold 2.5 no giant component exists. The dashed line shows the exact theoretical threshold in the limit of infinite network.</a:t>
            </a:r>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772515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[[Read the slide]] These results suggest that in both cases some sort of phase transition happens. However, in the multiplex case, the phase transition is harder to achieve, and it happens differently. This phenomenon requires further research.</a:t>
            </a:r>
            <a:endParaRPr lang="ru-RU" dirty="0"/>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094819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Currently, the literature review is mostly done, results of the previous research have been reproduced and initial results on multiplex networks have been obtained. The future steps of the research are to do similar experiments with the configuration multiplex networks and then compare the results with the current results. Next </a:t>
            </a:r>
            <a:r>
              <a:rPr lang="en-US" dirty="0" err="1"/>
              <a:t>stepa</a:t>
            </a:r>
            <a:r>
              <a:rPr lang="en-US" dirty="0"/>
              <a:t> of the plan are to study some real network examples, present all results in a paper and, finally, work on thesis.</a:t>
            </a:r>
            <a:endParaRPr lang="ru-RU" dirty="0"/>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192629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0">
              <a:buFont typeface="Arial" panose="020B0604020202020204" pitchFamily="34" charset="0"/>
              <a:buNone/>
            </a:pPr>
            <a:r>
              <a:rPr lang="en-US" i="1" dirty="0"/>
              <a:t>I am grateful to my advisor Professor </a:t>
            </a:r>
            <a:r>
              <a:rPr lang="en-US" i="1" dirty="0" err="1"/>
              <a:t>Palyulin</a:t>
            </a:r>
            <a:r>
              <a:rPr lang="en-US" i="1" dirty="0"/>
              <a:t> for his guidance and to Mr. Saeed </a:t>
            </a:r>
            <a:r>
              <a:rPr lang="en-US" i="1" dirty="0" err="1"/>
              <a:t>Osat</a:t>
            </a:r>
            <a:r>
              <a:rPr lang="en-US" i="1" dirty="0"/>
              <a:t>, who helps me with the experiments.</a:t>
            </a:r>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313299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0">
              <a:buFont typeface="Arial" panose="020B0604020202020204" pitchFamily="34" charset="0"/>
              <a:buNone/>
            </a:pPr>
            <a:r>
              <a:rPr lang="en-US" i="1" dirty="0"/>
              <a:t>Thank you for your attention. Now I’m ready to answer your questions.</a:t>
            </a:r>
            <a:endParaRPr lang="ru-RU" i="1" dirty="0"/>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276583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The area of my research covers articulation points behavior in multiplex networks. First let me introduce the basic notions.</a:t>
            </a:r>
          </a:p>
          <a:p>
            <a:endParaRPr lang="en-US" i="0" dirty="0"/>
          </a:p>
          <a:p>
            <a:r>
              <a:rPr lang="en-US" i="0" dirty="0"/>
              <a:t>Many of the physical systems are represented efficiently by a notion of graphs, or networks. A model of graph provides the framework for modeling entities (nodes) and their interactions (edges). However, some phenomena are more naturally described by multiplex networks. A multiplex network is a collection of monoplex networks, or layers, where all the nodes exist simultaneously in all the layers but the links within each layer can differ.</a:t>
            </a:r>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472032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Examples of networks vary and can be found in different fields of science. For example, social networks, the Internet. An example of a multiplex network can be a transportation network, or a social network, too.</a:t>
            </a:r>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3588916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One of the manifestations of the difference between a multiplex network and a monoplex network rises in the percolation theory. Consider a random graph whose two randomly chosen nodes are connected with probability p. If the parameter p increases, will there occur a giant connected component, a cluster of nodes that spans the entire network? It turns out that, in the limit of infinite network, there is a critical value of p: below that value, no giant cluster exists. This means that the system undergoes a phase transition at that critical value.</a:t>
            </a:r>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284138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For example, in this experiment, a fraction of nodes (1 - p) are removed from the network and the probability of existence of giant connected component is shown on the graph. There is a certain critical point at which the system undergoes a phase transition, and the existence of the giant component becomes possible.</a:t>
            </a:r>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581554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However, to compare this result with the multiplex case, one must consider the effect of cascade of failures which only arises in the multiplex networks. When a certain node becomes disconnected from the network, it starts an avalanche-like process of failures of other nodes. For example, when one node fails, all its connections are removed from the network. Also, its replica from other layers of the network stop functioning, too. After the links are removed, each layer decays into sets of connected components. And the component can be considered functioning only if the nodes belonging to it coincide in all layers. Links between nodes of the layer b that correspond to different components in the layer a are removed, too, until no further splitting is possible.</a:t>
            </a:r>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938201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effectLst/>
                <a:latin typeface="Times New Roman" panose="02020603050405020304" pitchFamily="18" charset="0"/>
              </a:rPr>
              <a:t>This process leads to a percolation phase transition at a critical threshold, which is significantly larger than the equivalent threshold for a single network.</a:t>
            </a:r>
            <a:r>
              <a:rPr lang="en-US" i="0" dirty="0">
                <a:effectLst/>
                <a:latin typeface="Times New Roman" panose="02020603050405020304" pitchFamily="18" charset="0"/>
              </a:rPr>
              <a:t> This example illustrates the difference between monoplex and multiplex networks and suggests that multiplex networks are treated as more complicated physical objects than single networks.</a:t>
            </a:r>
            <a:endParaRPr lang="en-US" i="0" dirty="0"/>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951129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My research focuses on studying the articulation points (AP) behavior in multiplex networks. An articulation point is any node in a graph whose removal increases the number of connected components. Being able to find articulation points and understanding the patterns of their behavior can help prevent crucial systems from destruction or find weaknesses in such systems.</a:t>
            </a:r>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052851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i="1" dirty="0"/>
              <a:t>So, the overall purpose of the work is to generalize the AP concepts to the multiplex case and compare the effects that occur between simple and multiplex cases.</a:t>
            </a:r>
          </a:p>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2444504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2_Cover+partners" preserve="1">
  <p:cSld name="Cover+partners">
    <p:bg>
      <p:bgPr>
        <a:solidFill>
          <a:srgbClr val="AAC50B"/>
        </a:solidFill>
        <a:effectLst/>
      </p:bgPr>
    </p:bg>
    <p:spTree>
      <p:nvGrpSpPr>
        <p:cNvPr id="1" name="Shape 65"/>
        <p:cNvGrpSpPr/>
        <p:nvPr/>
      </p:nvGrpSpPr>
      <p:grpSpPr>
        <a:xfrm>
          <a:off x="0" y="0"/>
          <a:ext cx="0" cy="0"/>
          <a:chOff x="0" y="0"/>
          <a:chExt cx="0" cy="0"/>
        </a:xfrm>
      </p:grpSpPr>
      <p:pic>
        <p:nvPicPr>
          <p:cNvPr id="66" name="Google Shape;66;p8"/>
          <p:cNvPicPr preferRelativeResize="0"/>
          <p:nvPr/>
        </p:nvPicPr>
        <p:blipFill rotWithShape="1">
          <a:blip r:embed="rId2">
            <a:alphaModFix/>
          </a:blip>
          <a:srcRect b="40050"/>
          <a:stretch/>
        </p:blipFill>
        <p:spPr>
          <a:xfrm rot="-5400000">
            <a:off x="9483100" y="2054836"/>
            <a:ext cx="3500015" cy="662114"/>
          </a:xfrm>
          <a:prstGeom prst="rect">
            <a:avLst/>
          </a:prstGeom>
          <a:noFill/>
          <a:ln>
            <a:noFill/>
          </a:ln>
        </p:spPr>
      </p:pic>
      <p:pic>
        <p:nvPicPr>
          <p:cNvPr id="67" name="Google Shape;67;p8"/>
          <p:cNvPicPr preferRelativeResize="0"/>
          <p:nvPr/>
        </p:nvPicPr>
        <p:blipFill rotWithShape="1">
          <a:blip r:embed="rId3">
            <a:alphaModFix/>
          </a:blip>
          <a:srcRect t="50017"/>
          <a:stretch/>
        </p:blipFill>
        <p:spPr>
          <a:xfrm>
            <a:off x="0" y="4133741"/>
            <a:ext cx="12192001" cy="2724260"/>
          </a:xfrm>
          <a:prstGeom prst="rect">
            <a:avLst/>
          </a:prstGeom>
          <a:noFill/>
          <a:ln>
            <a:noFill/>
          </a:ln>
        </p:spPr>
      </p:pic>
      <p:sp>
        <p:nvSpPr>
          <p:cNvPr id="68" name="Google Shape;68;p8"/>
          <p:cNvSpPr txBox="1">
            <a:spLocks noGrp="1"/>
          </p:cNvSpPr>
          <p:nvPr>
            <p:ph type="body" idx="1"/>
          </p:nvPr>
        </p:nvSpPr>
        <p:spPr>
          <a:xfrm>
            <a:off x="1052215" y="635886"/>
            <a:ext cx="7977485" cy="4354074"/>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6600"/>
              <a:buFont typeface="Arial"/>
              <a:buNone/>
              <a:defRPr sz="6600" b="1"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dirty="0"/>
          </a:p>
        </p:txBody>
      </p:sp>
      <p:sp>
        <p:nvSpPr>
          <p:cNvPr id="69" name="Google Shape;69;p8"/>
          <p:cNvSpPr txBox="1">
            <a:spLocks noGrp="1"/>
          </p:cNvSpPr>
          <p:nvPr>
            <p:ph type="body" idx="2"/>
          </p:nvPr>
        </p:nvSpPr>
        <p:spPr>
          <a:xfrm>
            <a:off x="1052215" y="5595431"/>
            <a:ext cx="2457467" cy="437606"/>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cxnSp>
        <p:nvCxnSpPr>
          <p:cNvPr id="70" name="Google Shape;70;p8"/>
          <p:cNvCxnSpPr/>
          <p:nvPr/>
        </p:nvCxnSpPr>
        <p:spPr>
          <a:xfrm>
            <a:off x="5715001" y="5785757"/>
            <a:ext cx="5600700" cy="0"/>
          </a:xfrm>
          <a:prstGeom prst="straightConnector1">
            <a:avLst/>
          </a:prstGeom>
          <a:noFill/>
          <a:ln w="57150" cap="flat" cmpd="sng">
            <a:solidFill>
              <a:schemeClr val="lt1"/>
            </a:solidFill>
            <a:prstDash val="dash"/>
            <a:miter lim="800000"/>
            <a:headEnd type="none" w="sm" len="sm"/>
            <a:tailEnd type="none" w="sm" len="sm"/>
          </a:ln>
        </p:spPr>
      </p:cxnSp>
      <p:cxnSp>
        <p:nvCxnSpPr>
          <p:cNvPr id="71" name="Google Shape;71;p8"/>
          <p:cNvCxnSpPr/>
          <p:nvPr/>
        </p:nvCxnSpPr>
        <p:spPr>
          <a:xfrm>
            <a:off x="11283043" y="4310743"/>
            <a:ext cx="0" cy="1475014"/>
          </a:xfrm>
          <a:prstGeom prst="straightConnector1">
            <a:avLst/>
          </a:prstGeom>
          <a:noFill/>
          <a:ln w="57150" cap="flat" cmpd="sng">
            <a:solidFill>
              <a:schemeClr val="lt1"/>
            </a:solidFill>
            <a:prstDash val="dash"/>
            <a:miter lim="800000"/>
            <a:headEnd type="none" w="sm" len="sm"/>
            <a:tailEnd type="none" w="sm" len="sm"/>
          </a:ln>
        </p:spPr>
      </p:cxnSp>
    </p:spTree>
    <p:extLst>
      <p:ext uri="{BB962C8B-B14F-4D97-AF65-F5344CB8AC3E}">
        <p14:creationId xmlns:p14="http://schemas.microsoft.com/office/powerpoint/2010/main" val="3620279828"/>
      </p:ext>
    </p:extLst>
  </p:cSld>
  <p:clrMapOvr>
    <a:masterClrMapping/>
  </p:clrMapOvr>
  <p:extLst>
    <p:ext uri="{DCECCB84-F9BA-43D5-87BE-67443E8EF086}">
      <p15:sldGuideLst xmlns:p15="http://schemas.microsoft.com/office/powerpoint/2012/main">
        <p15:guide id="1" orient="horz" pos="1200">
          <p15:clr>
            <a:srgbClr val="FBAE40"/>
          </p15:clr>
        </p15:guide>
        <p15:guide id="2" orient="horz" pos="249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0_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1">
                <a:solidFill>
                  <a:schemeClr val="tx1">
                    <a:lumMod val="65000"/>
                    <a:lumOff val="35000"/>
                  </a:schemeClr>
                </a:solidFill>
              </a:defRPr>
            </a:lvl1pPr>
          </a:lstStyle>
          <a:p>
            <a:r>
              <a:rPr lang="en-US" dirty="0"/>
              <a:t>Click to edit title</a:t>
            </a:r>
          </a:p>
        </p:txBody>
      </p:sp>
      <p:sp>
        <p:nvSpPr>
          <p:cNvPr id="5" name="Slide Number Placeholder 4"/>
          <p:cNvSpPr>
            <a:spLocks noGrp="1"/>
          </p:cNvSpPr>
          <p:nvPr>
            <p:ph type="sldNum" sz="quarter" idx="12"/>
          </p:nvPr>
        </p:nvSpPr>
        <p:spPr/>
        <p:txBody>
          <a:bodyPr/>
          <a:lstStyle/>
          <a:p>
            <a:fld id="{7E5A7253-CC57-45F0-8CC3-8D83B614E818}" type="slidenum">
              <a:rPr lang="en-US" smtClean="0"/>
              <a:t>‹#›</a:t>
            </a:fld>
            <a:endParaRPr lang="en-US"/>
          </a:p>
        </p:txBody>
      </p:sp>
      <p:sp>
        <p:nvSpPr>
          <p:cNvPr id="6" name="Text Placeholder 6"/>
          <p:cNvSpPr>
            <a:spLocks noGrp="1"/>
          </p:cNvSpPr>
          <p:nvPr>
            <p:ph idx="1" hasCustomPrompt="1"/>
          </p:nvPr>
        </p:nvSpPr>
        <p:spPr>
          <a:xfrm>
            <a:off x="838200" y="1825625"/>
            <a:ext cx="10515600" cy="4351338"/>
          </a:xfrm>
          <a:prstGeom prst="rect">
            <a:avLst/>
          </a:prstGeom>
        </p:spPr>
        <p:txBody>
          <a:bodyPr vert="horz" lIns="91440" tIns="45720" rIns="91440" bIns="45720" rtlCol="0">
            <a:normAutofit/>
          </a:bodyPr>
          <a:lstStyle>
            <a:lvl1pPr marL="0" indent="0">
              <a:buNone/>
              <a:defRPr/>
            </a:lvl1pPr>
            <a:lvl3pPr marL="746125" indent="0">
              <a:buNone/>
              <a:defRPr/>
            </a:lvl3pPr>
            <a:lvl4pPr marL="460375" indent="0">
              <a:buNone/>
              <a:defRPr/>
            </a:lvl4pPr>
            <a:lvl5pPr marL="1090613" indent="0">
              <a:buNone/>
              <a:defRPr/>
            </a:lvl5pPr>
          </a:lstStyle>
          <a:p>
            <a:pPr lvl="0"/>
            <a:r>
              <a:rPr lang="en-US" dirty="0"/>
              <a:t>Edit text</a:t>
            </a:r>
          </a:p>
          <a:p>
            <a:pPr lvl="3"/>
            <a:r>
              <a:rPr lang="en-US" dirty="0"/>
              <a:t>Second level</a:t>
            </a:r>
          </a:p>
          <a:p>
            <a:pPr lvl="2"/>
            <a:r>
              <a:rPr lang="en-US" dirty="0"/>
              <a:t>Third level</a:t>
            </a:r>
          </a:p>
          <a:p>
            <a:pPr lvl="4"/>
            <a:r>
              <a:rPr lang="en-US" dirty="0"/>
              <a:t>Fifth level</a:t>
            </a:r>
          </a:p>
        </p:txBody>
      </p:sp>
      <p:sp>
        <p:nvSpPr>
          <p:cNvPr id="7" name="Footer Placeholder 3">
            <a:extLst>
              <a:ext uri="{FF2B5EF4-FFF2-40B4-BE49-F238E27FC236}">
                <a16:creationId xmlns:a16="http://schemas.microsoft.com/office/drawing/2014/main" id="{E6DD2211-9164-4B5C-BF06-D3E6FF06CD9C}"/>
              </a:ext>
            </a:extLst>
          </p:cNvPr>
          <p:cNvSpPr>
            <a:spLocks noGrp="1"/>
          </p:cNvSpPr>
          <p:nvPr>
            <p:ph type="ftr" sz="quarter" idx="11"/>
          </p:nvPr>
        </p:nvSpPr>
        <p:spPr>
          <a:xfrm>
            <a:off x="838200" y="6356350"/>
            <a:ext cx="7315200" cy="365125"/>
          </a:xfrm>
        </p:spPr>
        <p:txBody>
          <a:bodyPr/>
          <a:lstStyle>
            <a:lvl1pPr algn="l">
              <a:defRPr/>
            </a:lvl1pPr>
          </a:lstStyle>
          <a:p>
            <a:r>
              <a:rPr lang="en-US"/>
              <a:t>Artem Vergazov. Articulation Points in Multiplex Networks.</a:t>
            </a:r>
            <a:endParaRPr lang="en-US" dirty="0"/>
          </a:p>
        </p:txBody>
      </p:sp>
    </p:spTree>
    <p:extLst>
      <p:ext uri="{BB962C8B-B14F-4D97-AF65-F5344CB8AC3E}">
        <p14:creationId xmlns:p14="http://schemas.microsoft.com/office/powerpoint/2010/main" val="23403109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Speaker: bio" preserve="1" userDrawn="1">
  <p:cSld name="Speaker: bio">
    <p:spTree>
      <p:nvGrpSpPr>
        <p:cNvPr id="1" name="Shape 80"/>
        <p:cNvGrpSpPr/>
        <p:nvPr/>
      </p:nvGrpSpPr>
      <p:grpSpPr>
        <a:xfrm>
          <a:off x="0" y="0"/>
          <a:ext cx="0" cy="0"/>
          <a:chOff x="0" y="0"/>
          <a:chExt cx="0" cy="0"/>
        </a:xfrm>
      </p:grpSpPr>
      <p:sp>
        <p:nvSpPr>
          <p:cNvPr id="81" name="Google Shape;81;p10"/>
          <p:cNvSpPr/>
          <p:nvPr/>
        </p:nvSpPr>
        <p:spPr>
          <a:xfrm>
            <a:off x="0" y="6772940"/>
            <a:ext cx="12192000" cy="85060"/>
          </a:xfrm>
          <a:prstGeom prst="rect">
            <a:avLst/>
          </a:prstGeom>
          <a:solidFill>
            <a:srgbClr val="AAC50B"/>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2" name="Google Shape;82;p10"/>
          <p:cNvSpPr txBox="1">
            <a:spLocks noGrp="1"/>
          </p:cNvSpPr>
          <p:nvPr>
            <p:ph type="body" idx="1"/>
          </p:nvPr>
        </p:nvSpPr>
        <p:spPr>
          <a:xfrm>
            <a:off x="3139624" y="365123"/>
            <a:ext cx="7847862" cy="6051775"/>
          </a:xfrm>
          <a:prstGeom prst="rect">
            <a:avLst/>
          </a:prstGeom>
          <a:noFill/>
          <a:ln>
            <a:noFill/>
          </a:ln>
        </p:spPr>
        <p:txBody>
          <a:bodyPr spcFirstLastPara="1" wrap="square" lIns="91425" tIns="45700" rIns="91425" bIns="45700" anchor="t" anchorCtr="0">
            <a:noAutofit/>
          </a:bodyPr>
          <a:lstStyle>
            <a:lvl1pPr marL="457200" marR="0" lvl="0" indent="-33020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3" name="Google Shape;83;p10"/>
          <p:cNvSpPr txBox="1">
            <a:spLocks noGrp="1"/>
          </p:cNvSpPr>
          <p:nvPr>
            <p:ph type="body" idx="2"/>
          </p:nvPr>
        </p:nvSpPr>
        <p:spPr>
          <a:xfrm>
            <a:off x="796243" y="2541481"/>
            <a:ext cx="884512" cy="369332"/>
          </a:xfrm>
          <a:prstGeom prst="rect">
            <a:avLst/>
          </a:prstGeom>
          <a:solidFill>
            <a:schemeClr val="dk1"/>
          </a:solid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2000"/>
              <a:buFont typeface="Arial"/>
              <a:buNone/>
              <a:defRPr sz="2000" b="1"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0"/>
          <p:cNvSpPr txBox="1">
            <a:spLocks noGrp="1"/>
          </p:cNvSpPr>
          <p:nvPr>
            <p:ph type="body" idx="3"/>
          </p:nvPr>
        </p:nvSpPr>
        <p:spPr>
          <a:xfrm>
            <a:off x="796242" y="3493118"/>
            <a:ext cx="2159000" cy="64829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5" name="Google Shape;85;p10"/>
          <p:cNvSpPr txBox="1"/>
          <p:nvPr/>
        </p:nvSpPr>
        <p:spPr>
          <a:xfrm rot="-5400000">
            <a:off x="8840264" y="2512345"/>
            <a:ext cx="5941050" cy="164660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0100" b="1">
                <a:solidFill>
                  <a:srgbClr val="AAC50B"/>
                </a:solidFill>
                <a:latin typeface="Arial"/>
                <a:ea typeface="Arial"/>
                <a:cs typeface="Arial"/>
                <a:sym typeface="Arial"/>
              </a:rPr>
              <a:t>about me</a:t>
            </a:r>
            <a:endParaRPr sz="10100" b="1">
              <a:solidFill>
                <a:srgbClr val="AAC50B"/>
              </a:solidFill>
              <a:latin typeface="Arial"/>
              <a:ea typeface="Arial"/>
              <a:cs typeface="Arial"/>
              <a:sym typeface="Arial"/>
            </a:endParaRPr>
          </a:p>
        </p:txBody>
      </p:sp>
      <p:sp>
        <p:nvSpPr>
          <p:cNvPr id="86" name="Google Shape;86;p10"/>
          <p:cNvSpPr>
            <a:spLocks noGrp="1"/>
          </p:cNvSpPr>
          <p:nvPr>
            <p:ph type="pic" idx="4"/>
          </p:nvPr>
        </p:nvSpPr>
        <p:spPr>
          <a:xfrm>
            <a:off x="796242" y="365122"/>
            <a:ext cx="2060615" cy="206155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7" name="Google Shape;87;p10"/>
          <p:cNvSpPr txBox="1">
            <a:spLocks noGrp="1"/>
          </p:cNvSpPr>
          <p:nvPr>
            <p:ph type="body" idx="5"/>
          </p:nvPr>
        </p:nvSpPr>
        <p:spPr>
          <a:xfrm>
            <a:off x="796242" y="2974142"/>
            <a:ext cx="1274488" cy="369332"/>
          </a:xfrm>
          <a:prstGeom prst="rect">
            <a:avLst/>
          </a:prstGeom>
          <a:solidFill>
            <a:schemeClr val="dk1"/>
          </a:solid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2000"/>
              <a:buFont typeface="Arial"/>
              <a:buNone/>
              <a:defRPr sz="2000" b="1"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88" name="Google Shape;88;p10"/>
          <p:cNvPicPr preferRelativeResize="0"/>
          <p:nvPr/>
        </p:nvPicPr>
        <p:blipFill rotWithShape="1">
          <a:blip r:embed="rId2">
            <a:alphaModFix/>
          </a:blip>
          <a:srcRect/>
          <a:stretch/>
        </p:blipFill>
        <p:spPr>
          <a:xfrm rot="-5400000">
            <a:off x="-172868" y="5699770"/>
            <a:ext cx="1204330" cy="202069"/>
          </a:xfrm>
          <a:prstGeom prst="rect">
            <a:avLst/>
          </a:prstGeom>
          <a:noFill/>
          <a:ln>
            <a:noFill/>
          </a:ln>
        </p:spPr>
      </p:pic>
    </p:spTree>
    <p:extLst>
      <p:ext uri="{BB962C8B-B14F-4D97-AF65-F5344CB8AC3E}">
        <p14:creationId xmlns:p14="http://schemas.microsoft.com/office/powerpoint/2010/main" val="5436291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Contact: basic" preserve="1">
  <p:cSld name="Contact: basic">
    <p:spTree>
      <p:nvGrpSpPr>
        <p:cNvPr id="1" name="Shape 89"/>
        <p:cNvGrpSpPr/>
        <p:nvPr/>
      </p:nvGrpSpPr>
      <p:grpSpPr>
        <a:xfrm>
          <a:off x="0" y="0"/>
          <a:ext cx="0" cy="0"/>
          <a:chOff x="0" y="0"/>
          <a:chExt cx="0" cy="0"/>
        </a:xfrm>
      </p:grpSpPr>
      <p:sp>
        <p:nvSpPr>
          <p:cNvPr id="90" name="Google Shape;90;p11"/>
          <p:cNvSpPr/>
          <p:nvPr/>
        </p:nvSpPr>
        <p:spPr>
          <a:xfrm>
            <a:off x="0" y="6772940"/>
            <a:ext cx="12192000" cy="85060"/>
          </a:xfrm>
          <a:prstGeom prst="rect">
            <a:avLst/>
          </a:prstGeom>
          <a:solidFill>
            <a:srgbClr val="AAC50B"/>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1" name="Google Shape;91;p11"/>
          <p:cNvSpPr txBox="1">
            <a:spLocks noGrp="1"/>
          </p:cNvSpPr>
          <p:nvPr>
            <p:ph type="body" idx="1"/>
          </p:nvPr>
        </p:nvSpPr>
        <p:spPr>
          <a:xfrm>
            <a:off x="938280" y="1426345"/>
            <a:ext cx="9865282" cy="64829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rgbClr val="AAC50B"/>
              </a:buClr>
              <a:buSzPts val="4800"/>
              <a:buFont typeface="Arial"/>
              <a:buNone/>
              <a:defRPr sz="4800" b="1" i="0" u="none" strike="noStrike" cap="none">
                <a:solidFill>
                  <a:srgbClr val="AAC50B"/>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2" name="Google Shape;92;p11"/>
          <p:cNvSpPr txBox="1"/>
          <p:nvPr/>
        </p:nvSpPr>
        <p:spPr>
          <a:xfrm rot="-5400000">
            <a:off x="9019740" y="2400979"/>
            <a:ext cx="5429692" cy="186204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1500" b="1">
                <a:solidFill>
                  <a:srgbClr val="AAC50B"/>
                </a:solidFill>
                <a:latin typeface="Arial"/>
                <a:ea typeface="Arial"/>
                <a:cs typeface="Arial"/>
                <a:sym typeface="Arial"/>
              </a:rPr>
              <a:t>contact</a:t>
            </a:r>
            <a:endParaRPr sz="11500" b="1">
              <a:solidFill>
                <a:srgbClr val="AAC50B"/>
              </a:solidFill>
              <a:latin typeface="Arial"/>
              <a:ea typeface="Arial"/>
              <a:cs typeface="Arial"/>
              <a:sym typeface="Arial"/>
            </a:endParaRPr>
          </a:p>
        </p:txBody>
      </p:sp>
      <p:sp>
        <p:nvSpPr>
          <p:cNvPr id="93" name="Google Shape;93;p11"/>
          <p:cNvSpPr txBox="1"/>
          <p:nvPr/>
        </p:nvSpPr>
        <p:spPr>
          <a:xfrm>
            <a:off x="938280" y="868043"/>
            <a:ext cx="975360" cy="369332"/>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i="0">
                <a:solidFill>
                  <a:schemeClr val="lt1"/>
                </a:solidFill>
                <a:latin typeface="Arial"/>
                <a:ea typeface="Arial"/>
                <a:cs typeface="Arial"/>
                <a:sym typeface="Arial"/>
              </a:rPr>
              <a:t>e-mail:</a:t>
            </a:r>
            <a:endParaRPr sz="1800" b="1" i="0">
              <a:solidFill>
                <a:schemeClr val="lt1"/>
              </a:solidFill>
              <a:latin typeface="Arial"/>
              <a:ea typeface="Arial"/>
              <a:cs typeface="Arial"/>
              <a:sym typeface="Arial"/>
            </a:endParaRPr>
          </a:p>
        </p:txBody>
      </p:sp>
      <p:sp>
        <p:nvSpPr>
          <p:cNvPr id="94" name="Google Shape;94;p11"/>
          <p:cNvSpPr txBox="1"/>
          <p:nvPr/>
        </p:nvSpPr>
        <p:spPr>
          <a:xfrm>
            <a:off x="938280" y="2514493"/>
            <a:ext cx="975360" cy="369332"/>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i="0">
                <a:solidFill>
                  <a:schemeClr val="lt1"/>
                </a:solidFill>
                <a:latin typeface="Arial"/>
                <a:ea typeface="Arial"/>
                <a:cs typeface="Arial"/>
                <a:sym typeface="Arial"/>
              </a:rPr>
              <a:t>phone:</a:t>
            </a:r>
            <a:endParaRPr sz="1800" b="1" i="0">
              <a:solidFill>
                <a:schemeClr val="lt1"/>
              </a:solidFill>
              <a:latin typeface="Arial"/>
              <a:ea typeface="Arial"/>
              <a:cs typeface="Arial"/>
              <a:sym typeface="Arial"/>
            </a:endParaRPr>
          </a:p>
        </p:txBody>
      </p:sp>
      <p:sp>
        <p:nvSpPr>
          <p:cNvPr id="95" name="Google Shape;95;p11"/>
          <p:cNvSpPr txBox="1">
            <a:spLocks noGrp="1"/>
          </p:cNvSpPr>
          <p:nvPr>
            <p:ph type="body" idx="2"/>
          </p:nvPr>
        </p:nvSpPr>
        <p:spPr>
          <a:xfrm>
            <a:off x="938280" y="3054843"/>
            <a:ext cx="9865282" cy="64829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rgbClr val="AAC50B"/>
              </a:buClr>
              <a:buSzPts val="4800"/>
              <a:buFont typeface="Arial"/>
              <a:buNone/>
              <a:defRPr sz="4800" b="1" i="0" u="none" strike="noStrike" cap="none">
                <a:solidFill>
                  <a:srgbClr val="AAC50B"/>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6" name="Google Shape;96;p11"/>
          <p:cNvSpPr txBox="1">
            <a:spLocks noGrp="1"/>
          </p:cNvSpPr>
          <p:nvPr>
            <p:ph type="body" idx="3"/>
          </p:nvPr>
        </p:nvSpPr>
        <p:spPr>
          <a:xfrm>
            <a:off x="938280" y="3983034"/>
            <a:ext cx="9865282" cy="64829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rgbClr val="AAC50B"/>
              </a:buClr>
              <a:buSzPts val="4800"/>
              <a:buFont typeface="Arial"/>
              <a:buNone/>
              <a:defRPr sz="4800" b="1" i="0" u="none" strike="noStrike" cap="none">
                <a:solidFill>
                  <a:srgbClr val="AAC50B"/>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97" name="Google Shape;97;p11"/>
          <p:cNvPicPr preferRelativeResize="0"/>
          <p:nvPr/>
        </p:nvPicPr>
        <p:blipFill rotWithShape="1">
          <a:blip r:embed="rId2">
            <a:alphaModFix/>
          </a:blip>
          <a:srcRect/>
          <a:stretch/>
        </p:blipFill>
        <p:spPr>
          <a:xfrm rot="-5400000">
            <a:off x="-172868" y="5699770"/>
            <a:ext cx="1204330" cy="202069"/>
          </a:xfrm>
          <a:prstGeom prst="rect">
            <a:avLst/>
          </a:prstGeom>
          <a:noFill/>
          <a:ln>
            <a:noFill/>
          </a:ln>
        </p:spPr>
      </p:pic>
    </p:spTree>
    <p:extLst>
      <p:ext uri="{BB962C8B-B14F-4D97-AF65-F5344CB8AC3E}">
        <p14:creationId xmlns:p14="http://schemas.microsoft.com/office/powerpoint/2010/main" val="30741998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Contact: advanced" preserve="1">
  <p:cSld name="Contact: advanced">
    <p:spTree>
      <p:nvGrpSpPr>
        <p:cNvPr id="1" name="Shape 98"/>
        <p:cNvGrpSpPr/>
        <p:nvPr/>
      </p:nvGrpSpPr>
      <p:grpSpPr>
        <a:xfrm>
          <a:off x="0" y="0"/>
          <a:ext cx="0" cy="0"/>
          <a:chOff x="0" y="0"/>
          <a:chExt cx="0" cy="0"/>
        </a:xfrm>
      </p:grpSpPr>
      <p:sp>
        <p:nvSpPr>
          <p:cNvPr id="99" name="Google Shape;99;p12"/>
          <p:cNvSpPr/>
          <p:nvPr/>
        </p:nvSpPr>
        <p:spPr>
          <a:xfrm>
            <a:off x="0" y="6772940"/>
            <a:ext cx="12192000" cy="85060"/>
          </a:xfrm>
          <a:prstGeom prst="rect">
            <a:avLst/>
          </a:prstGeom>
          <a:solidFill>
            <a:srgbClr val="AAC50B"/>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0" name="Google Shape;100;p12"/>
          <p:cNvSpPr txBox="1">
            <a:spLocks noGrp="1"/>
          </p:cNvSpPr>
          <p:nvPr>
            <p:ph type="body" idx="1"/>
          </p:nvPr>
        </p:nvSpPr>
        <p:spPr>
          <a:xfrm>
            <a:off x="938280" y="1426345"/>
            <a:ext cx="9865282" cy="64829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rgbClr val="AAC50B"/>
              </a:buClr>
              <a:buSzPts val="4800"/>
              <a:buFont typeface="Arial"/>
              <a:buNone/>
              <a:defRPr sz="4800" b="1" i="0" u="none" strike="noStrike" cap="none">
                <a:solidFill>
                  <a:srgbClr val="AAC50B"/>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1" name="Google Shape;101;p12"/>
          <p:cNvSpPr txBox="1"/>
          <p:nvPr/>
        </p:nvSpPr>
        <p:spPr>
          <a:xfrm rot="-5400000">
            <a:off x="9019740" y="2400979"/>
            <a:ext cx="5429692" cy="186204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1500" b="1">
                <a:solidFill>
                  <a:srgbClr val="AAC50B"/>
                </a:solidFill>
                <a:latin typeface="Arial"/>
                <a:ea typeface="Arial"/>
                <a:cs typeface="Arial"/>
                <a:sym typeface="Arial"/>
              </a:rPr>
              <a:t>contact</a:t>
            </a:r>
            <a:endParaRPr sz="11500" b="1">
              <a:solidFill>
                <a:srgbClr val="AAC50B"/>
              </a:solidFill>
              <a:latin typeface="Arial"/>
              <a:ea typeface="Arial"/>
              <a:cs typeface="Arial"/>
              <a:sym typeface="Arial"/>
            </a:endParaRPr>
          </a:p>
        </p:txBody>
      </p:sp>
      <p:sp>
        <p:nvSpPr>
          <p:cNvPr id="102" name="Google Shape;102;p12"/>
          <p:cNvSpPr txBox="1"/>
          <p:nvPr/>
        </p:nvSpPr>
        <p:spPr>
          <a:xfrm>
            <a:off x="938280" y="868043"/>
            <a:ext cx="975360" cy="369332"/>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i="0">
                <a:solidFill>
                  <a:schemeClr val="lt1"/>
                </a:solidFill>
                <a:latin typeface="Arial"/>
                <a:ea typeface="Arial"/>
                <a:cs typeface="Arial"/>
                <a:sym typeface="Arial"/>
              </a:rPr>
              <a:t>e-mail:</a:t>
            </a:r>
            <a:endParaRPr sz="1800" b="1" i="0">
              <a:solidFill>
                <a:schemeClr val="lt1"/>
              </a:solidFill>
              <a:latin typeface="Arial"/>
              <a:ea typeface="Arial"/>
              <a:cs typeface="Arial"/>
              <a:sym typeface="Arial"/>
            </a:endParaRPr>
          </a:p>
        </p:txBody>
      </p:sp>
      <p:sp>
        <p:nvSpPr>
          <p:cNvPr id="103" name="Google Shape;103;p12"/>
          <p:cNvSpPr txBox="1"/>
          <p:nvPr/>
        </p:nvSpPr>
        <p:spPr>
          <a:xfrm>
            <a:off x="938280" y="2514493"/>
            <a:ext cx="975360" cy="369332"/>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i="0">
                <a:solidFill>
                  <a:schemeClr val="lt1"/>
                </a:solidFill>
                <a:latin typeface="Arial"/>
                <a:ea typeface="Arial"/>
                <a:cs typeface="Arial"/>
                <a:sym typeface="Arial"/>
              </a:rPr>
              <a:t>phone:</a:t>
            </a:r>
            <a:endParaRPr sz="1800" b="1" i="0">
              <a:solidFill>
                <a:schemeClr val="lt1"/>
              </a:solidFill>
              <a:latin typeface="Arial"/>
              <a:ea typeface="Arial"/>
              <a:cs typeface="Arial"/>
              <a:sym typeface="Arial"/>
            </a:endParaRPr>
          </a:p>
        </p:txBody>
      </p:sp>
      <p:sp>
        <p:nvSpPr>
          <p:cNvPr id="104" name="Google Shape;104;p12"/>
          <p:cNvSpPr txBox="1">
            <a:spLocks noGrp="1"/>
          </p:cNvSpPr>
          <p:nvPr>
            <p:ph type="body" idx="2"/>
          </p:nvPr>
        </p:nvSpPr>
        <p:spPr>
          <a:xfrm>
            <a:off x="938280" y="3054843"/>
            <a:ext cx="9865282" cy="64829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rgbClr val="AAC50B"/>
              </a:buClr>
              <a:buSzPts val="4800"/>
              <a:buFont typeface="Arial"/>
              <a:buNone/>
              <a:defRPr sz="4800" b="1" i="0" u="none" strike="noStrike" cap="none">
                <a:solidFill>
                  <a:srgbClr val="AAC50B"/>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5" name="Google Shape;105;p12"/>
          <p:cNvSpPr txBox="1">
            <a:spLocks noGrp="1"/>
          </p:cNvSpPr>
          <p:nvPr>
            <p:ph type="body" idx="3"/>
          </p:nvPr>
        </p:nvSpPr>
        <p:spPr>
          <a:xfrm>
            <a:off x="938280" y="3983034"/>
            <a:ext cx="9865282" cy="64829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rgbClr val="AAC50B"/>
              </a:buClr>
              <a:buSzPts val="4800"/>
              <a:buFont typeface="Arial"/>
              <a:buNone/>
              <a:defRPr sz="4800" b="1" i="0" u="none" strike="noStrike" cap="none">
                <a:solidFill>
                  <a:srgbClr val="AAC50B"/>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6" name="Google Shape;106;p12"/>
          <p:cNvSpPr txBox="1"/>
          <p:nvPr/>
        </p:nvSpPr>
        <p:spPr>
          <a:xfrm>
            <a:off x="938280" y="5980919"/>
            <a:ext cx="975360" cy="369332"/>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i="0">
                <a:solidFill>
                  <a:schemeClr val="lt1"/>
                </a:solidFill>
                <a:latin typeface="Arial"/>
                <a:ea typeface="Arial"/>
                <a:cs typeface="Arial"/>
                <a:sym typeface="Arial"/>
              </a:rPr>
              <a:t>social:</a:t>
            </a:r>
            <a:endParaRPr sz="1800" b="1" i="0">
              <a:solidFill>
                <a:schemeClr val="lt1"/>
              </a:solidFill>
              <a:latin typeface="Arial"/>
              <a:ea typeface="Arial"/>
              <a:cs typeface="Arial"/>
              <a:sym typeface="Arial"/>
            </a:endParaRPr>
          </a:p>
        </p:txBody>
      </p:sp>
      <p:pic>
        <p:nvPicPr>
          <p:cNvPr id="107" name="Google Shape;107;p12"/>
          <p:cNvPicPr preferRelativeResize="0"/>
          <p:nvPr/>
        </p:nvPicPr>
        <p:blipFill rotWithShape="1">
          <a:blip r:embed="rId2">
            <a:alphaModFix/>
          </a:blip>
          <a:srcRect/>
          <a:stretch/>
        </p:blipFill>
        <p:spPr>
          <a:xfrm>
            <a:off x="2324312" y="6029069"/>
            <a:ext cx="252042" cy="252042"/>
          </a:xfrm>
          <a:prstGeom prst="rect">
            <a:avLst/>
          </a:prstGeom>
          <a:noFill/>
          <a:ln>
            <a:noFill/>
          </a:ln>
        </p:spPr>
      </p:pic>
      <p:pic>
        <p:nvPicPr>
          <p:cNvPr id="108" name="Google Shape;108;p12"/>
          <p:cNvPicPr preferRelativeResize="0"/>
          <p:nvPr/>
        </p:nvPicPr>
        <p:blipFill rotWithShape="1">
          <a:blip r:embed="rId3">
            <a:alphaModFix/>
          </a:blip>
          <a:srcRect/>
          <a:stretch/>
        </p:blipFill>
        <p:spPr>
          <a:xfrm>
            <a:off x="8502660" y="6029069"/>
            <a:ext cx="252042" cy="252042"/>
          </a:xfrm>
          <a:prstGeom prst="rect">
            <a:avLst/>
          </a:prstGeom>
          <a:noFill/>
          <a:ln>
            <a:noFill/>
          </a:ln>
        </p:spPr>
      </p:pic>
      <p:pic>
        <p:nvPicPr>
          <p:cNvPr id="109" name="Google Shape;109;p12"/>
          <p:cNvPicPr preferRelativeResize="0"/>
          <p:nvPr/>
        </p:nvPicPr>
        <p:blipFill rotWithShape="1">
          <a:blip r:embed="rId4">
            <a:alphaModFix/>
          </a:blip>
          <a:srcRect/>
          <a:stretch/>
        </p:blipFill>
        <p:spPr>
          <a:xfrm>
            <a:off x="5376910" y="6023543"/>
            <a:ext cx="252042" cy="252042"/>
          </a:xfrm>
          <a:prstGeom prst="rect">
            <a:avLst/>
          </a:prstGeom>
          <a:noFill/>
          <a:ln>
            <a:noFill/>
          </a:ln>
        </p:spPr>
      </p:pic>
      <p:sp>
        <p:nvSpPr>
          <p:cNvPr id="110" name="Google Shape;110;p12"/>
          <p:cNvSpPr txBox="1">
            <a:spLocks noGrp="1"/>
          </p:cNvSpPr>
          <p:nvPr>
            <p:ph type="body" idx="4"/>
          </p:nvPr>
        </p:nvSpPr>
        <p:spPr>
          <a:xfrm>
            <a:off x="2667434" y="6002231"/>
            <a:ext cx="2383701" cy="29466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11" name="Google Shape;111;p12"/>
          <p:cNvSpPr txBox="1">
            <a:spLocks noGrp="1"/>
          </p:cNvSpPr>
          <p:nvPr>
            <p:ph type="body" idx="5"/>
          </p:nvPr>
        </p:nvSpPr>
        <p:spPr>
          <a:xfrm>
            <a:off x="5713849" y="6002231"/>
            <a:ext cx="2547933" cy="29466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12" name="Google Shape;112;p12"/>
          <p:cNvSpPr txBox="1">
            <a:spLocks noGrp="1"/>
          </p:cNvSpPr>
          <p:nvPr>
            <p:ph type="body" idx="6"/>
          </p:nvPr>
        </p:nvSpPr>
        <p:spPr>
          <a:xfrm>
            <a:off x="8839599" y="5980919"/>
            <a:ext cx="2541779" cy="29466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113" name="Google Shape;113;p12"/>
          <p:cNvPicPr preferRelativeResize="0"/>
          <p:nvPr/>
        </p:nvPicPr>
        <p:blipFill rotWithShape="1">
          <a:blip r:embed="rId5">
            <a:alphaModFix/>
          </a:blip>
          <a:srcRect/>
          <a:stretch/>
        </p:blipFill>
        <p:spPr>
          <a:xfrm rot="-5400000">
            <a:off x="-172868" y="5699770"/>
            <a:ext cx="1204330" cy="202069"/>
          </a:xfrm>
          <a:prstGeom prst="rect">
            <a:avLst/>
          </a:prstGeom>
          <a:noFill/>
          <a:ln>
            <a:noFill/>
          </a:ln>
        </p:spPr>
      </p:pic>
    </p:spTree>
    <p:extLst>
      <p:ext uri="{BB962C8B-B14F-4D97-AF65-F5344CB8AC3E}">
        <p14:creationId xmlns:p14="http://schemas.microsoft.com/office/powerpoint/2010/main" val="35534593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x" preserve="1">
  <p:cSld name="Empty">
    <p:spTree>
      <p:nvGrpSpPr>
        <p:cNvPr id="1" name=""/>
        <p:cNvGrpSpPr/>
        <p:nvPr/>
      </p:nvGrpSpPr>
      <p:grpSpPr>
        <a:xfrm>
          <a:off x="0" y="0"/>
          <a:ext cx="0" cy="0"/>
          <a:chOff x="0" y="0"/>
          <a:chExt cx="0" cy="0"/>
        </a:xfrm>
      </p:grpSpPr>
      <p:sp>
        <p:nvSpPr>
          <p:cNvPr id="110"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051636918"/>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peaker" preserve="1">
  <p:cSld name="Speaker">
    <p:spTree>
      <p:nvGrpSpPr>
        <p:cNvPr id="1" name="Shape 17"/>
        <p:cNvGrpSpPr/>
        <p:nvPr/>
      </p:nvGrpSpPr>
      <p:grpSpPr>
        <a:xfrm>
          <a:off x="0" y="0"/>
          <a:ext cx="0" cy="0"/>
          <a:chOff x="0" y="0"/>
          <a:chExt cx="0" cy="0"/>
        </a:xfrm>
      </p:grpSpPr>
      <p:sp>
        <p:nvSpPr>
          <p:cNvPr id="18" name="Google Shape;18;p3"/>
          <p:cNvSpPr/>
          <p:nvPr/>
        </p:nvSpPr>
        <p:spPr>
          <a:xfrm>
            <a:off x="0" y="6772940"/>
            <a:ext cx="12192000" cy="85060"/>
          </a:xfrm>
          <a:prstGeom prst="rect">
            <a:avLst/>
          </a:prstGeom>
          <a:solidFill>
            <a:srgbClr val="AAC50B"/>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9" name="Google Shape;19;p3"/>
          <p:cNvSpPr txBox="1">
            <a:spLocks noGrp="1"/>
          </p:cNvSpPr>
          <p:nvPr>
            <p:ph type="body" idx="1"/>
          </p:nvPr>
        </p:nvSpPr>
        <p:spPr>
          <a:xfrm>
            <a:off x="4952416" y="2047258"/>
            <a:ext cx="5803900" cy="196037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6600"/>
              <a:buFont typeface="Arial"/>
              <a:buNone/>
              <a:defRPr sz="6600" b="1"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 name="Google Shape;20;p3"/>
          <p:cNvSpPr txBox="1">
            <a:spLocks noGrp="1"/>
          </p:cNvSpPr>
          <p:nvPr>
            <p:ph type="body" idx="2"/>
          </p:nvPr>
        </p:nvSpPr>
        <p:spPr>
          <a:xfrm>
            <a:off x="6116583" y="4190514"/>
            <a:ext cx="4639733" cy="39412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1" name="Google Shape;21;p3"/>
          <p:cNvSpPr txBox="1">
            <a:spLocks noGrp="1"/>
          </p:cNvSpPr>
          <p:nvPr>
            <p:ph type="body" idx="3"/>
          </p:nvPr>
        </p:nvSpPr>
        <p:spPr>
          <a:xfrm>
            <a:off x="6116583" y="5117646"/>
            <a:ext cx="4639733" cy="138335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2" name="Google Shape;22;p3"/>
          <p:cNvSpPr>
            <a:spLocks noGrp="1"/>
          </p:cNvSpPr>
          <p:nvPr>
            <p:ph type="pic" idx="4"/>
          </p:nvPr>
        </p:nvSpPr>
        <p:spPr>
          <a:xfrm>
            <a:off x="1018584" y="1101667"/>
            <a:ext cx="3481387" cy="348297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23" name="Google Shape;23;p3"/>
          <p:cNvPicPr preferRelativeResize="0"/>
          <p:nvPr userDrawn="1"/>
        </p:nvPicPr>
        <p:blipFill rotWithShape="1">
          <a:blip r:embed="rId2">
            <a:alphaModFix/>
          </a:blip>
          <a:srcRect/>
          <a:stretch/>
        </p:blipFill>
        <p:spPr>
          <a:xfrm rot="-5400000">
            <a:off x="-172868" y="5699770"/>
            <a:ext cx="1204330" cy="202069"/>
          </a:xfrm>
          <a:prstGeom prst="rect">
            <a:avLst/>
          </a:prstGeom>
          <a:noFill/>
          <a:ln>
            <a:noFill/>
          </a:ln>
        </p:spPr>
      </p:pic>
      <p:sp>
        <p:nvSpPr>
          <p:cNvPr id="24" name="Google Shape;24;p3"/>
          <p:cNvSpPr/>
          <p:nvPr/>
        </p:nvSpPr>
        <p:spPr>
          <a:xfrm>
            <a:off x="10194586" y="-1997414"/>
            <a:ext cx="3994827" cy="3994827"/>
          </a:xfrm>
          <a:prstGeom prst="pie">
            <a:avLst>
              <a:gd name="adj1" fmla="val 5396160"/>
              <a:gd name="adj2" fmla="val 10809062"/>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003160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3_Cover+partners" preserve="1">
  <p:cSld name="3_Cover+partners">
    <p:bg>
      <p:bgPr>
        <a:solidFill>
          <a:srgbClr val="AAC50B"/>
        </a:solidFill>
        <a:effectLst/>
      </p:bgPr>
    </p:bg>
    <p:spTree>
      <p:nvGrpSpPr>
        <p:cNvPr id="1" name="Shape 114"/>
        <p:cNvGrpSpPr/>
        <p:nvPr/>
      </p:nvGrpSpPr>
      <p:grpSpPr>
        <a:xfrm>
          <a:off x="0" y="0"/>
          <a:ext cx="0" cy="0"/>
          <a:chOff x="0" y="0"/>
          <a:chExt cx="0" cy="0"/>
        </a:xfrm>
      </p:grpSpPr>
      <p:sp>
        <p:nvSpPr>
          <p:cNvPr id="115" name="Google Shape;115;p13"/>
          <p:cNvSpPr txBox="1"/>
          <p:nvPr/>
        </p:nvSpPr>
        <p:spPr>
          <a:xfrm>
            <a:off x="921748" y="182880"/>
            <a:ext cx="9472204" cy="264687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600" b="1">
                <a:solidFill>
                  <a:schemeClr val="dk1"/>
                </a:solidFill>
                <a:latin typeface="Arial"/>
                <a:ea typeface="Arial"/>
                <a:cs typeface="Arial"/>
                <a:sym typeface="Arial"/>
              </a:rPr>
              <a:t>thx.</a:t>
            </a:r>
            <a:endParaRPr sz="16600" b="1">
              <a:solidFill>
                <a:schemeClr val="dk1"/>
              </a:solidFill>
              <a:latin typeface="Arial"/>
              <a:ea typeface="Arial"/>
              <a:cs typeface="Arial"/>
              <a:sym typeface="Arial"/>
            </a:endParaRPr>
          </a:p>
        </p:txBody>
      </p:sp>
      <p:pic>
        <p:nvPicPr>
          <p:cNvPr id="116" name="Google Shape;116;p13"/>
          <p:cNvPicPr preferRelativeResize="0"/>
          <p:nvPr/>
        </p:nvPicPr>
        <p:blipFill rotWithShape="1">
          <a:blip r:embed="rId2">
            <a:alphaModFix/>
          </a:blip>
          <a:srcRect b="40050"/>
          <a:stretch/>
        </p:blipFill>
        <p:spPr>
          <a:xfrm rot="-5400000">
            <a:off x="9483100" y="2054836"/>
            <a:ext cx="3500015" cy="662114"/>
          </a:xfrm>
          <a:prstGeom prst="rect">
            <a:avLst/>
          </a:prstGeom>
          <a:noFill/>
          <a:ln>
            <a:noFill/>
          </a:ln>
        </p:spPr>
      </p:pic>
      <p:pic>
        <p:nvPicPr>
          <p:cNvPr id="117" name="Google Shape;117;p13"/>
          <p:cNvPicPr preferRelativeResize="0"/>
          <p:nvPr/>
        </p:nvPicPr>
        <p:blipFill rotWithShape="1">
          <a:blip r:embed="rId3">
            <a:alphaModFix/>
          </a:blip>
          <a:srcRect t="50017"/>
          <a:stretch/>
        </p:blipFill>
        <p:spPr>
          <a:xfrm>
            <a:off x="0" y="4133741"/>
            <a:ext cx="12192001" cy="2724260"/>
          </a:xfrm>
          <a:prstGeom prst="rect">
            <a:avLst/>
          </a:prstGeom>
          <a:noFill/>
          <a:ln>
            <a:noFill/>
          </a:ln>
        </p:spPr>
      </p:pic>
      <p:cxnSp>
        <p:nvCxnSpPr>
          <p:cNvPr id="118" name="Google Shape;118;p13"/>
          <p:cNvCxnSpPr/>
          <p:nvPr/>
        </p:nvCxnSpPr>
        <p:spPr>
          <a:xfrm>
            <a:off x="0" y="5785757"/>
            <a:ext cx="11315701" cy="0"/>
          </a:xfrm>
          <a:prstGeom prst="straightConnector1">
            <a:avLst/>
          </a:prstGeom>
          <a:noFill/>
          <a:ln w="57150" cap="flat" cmpd="sng">
            <a:solidFill>
              <a:schemeClr val="lt1"/>
            </a:solidFill>
            <a:prstDash val="dash"/>
            <a:miter lim="800000"/>
            <a:headEnd type="none" w="sm" len="sm"/>
            <a:tailEnd type="none" w="sm" len="sm"/>
          </a:ln>
        </p:spPr>
      </p:cxnSp>
      <p:cxnSp>
        <p:nvCxnSpPr>
          <p:cNvPr id="119" name="Google Shape;119;p13"/>
          <p:cNvCxnSpPr/>
          <p:nvPr/>
        </p:nvCxnSpPr>
        <p:spPr>
          <a:xfrm>
            <a:off x="11283043" y="4310743"/>
            <a:ext cx="0" cy="1475014"/>
          </a:xfrm>
          <a:prstGeom prst="straightConnector1">
            <a:avLst/>
          </a:prstGeom>
          <a:noFill/>
          <a:ln w="57150" cap="flat" cmpd="sng">
            <a:solidFill>
              <a:schemeClr val="lt1"/>
            </a:solidFill>
            <a:prstDash val="dash"/>
            <a:miter lim="800000"/>
            <a:headEnd type="none" w="sm" len="sm"/>
            <a:tailEnd type="none" w="sm" len="sm"/>
          </a:ln>
        </p:spPr>
      </p:cxnSp>
    </p:spTree>
    <p:extLst>
      <p:ext uri="{BB962C8B-B14F-4D97-AF65-F5344CB8AC3E}">
        <p14:creationId xmlns:p14="http://schemas.microsoft.com/office/powerpoint/2010/main" val="2652011865"/>
      </p:ext>
    </p:extLst>
  </p:cSld>
  <p:clrMapOvr>
    <a:masterClrMapping/>
  </p:clrMapOvr>
  <p:extLst>
    <p:ext uri="{DCECCB84-F9BA-43D5-87BE-67443E8EF086}">
      <p15:sldGuideLst xmlns:p15="http://schemas.microsoft.com/office/powerpoint/2012/main">
        <p15:guide id="1" orient="horz" pos="1200">
          <p15:clr>
            <a:srgbClr val="FBAE40"/>
          </p15:clr>
        </p15:guide>
        <p15:guide id="2" orient="horz" pos="249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6" name="Title Placeholder 5"/>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7" name="Text Placeholder 6"/>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3"/>
            <a:r>
              <a:rPr lang="en-US" dirty="0"/>
              <a:t>Second level</a:t>
            </a:r>
          </a:p>
          <a:p>
            <a:pPr lvl="2"/>
            <a:r>
              <a:rPr lang="en-US" dirty="0"/>
              <a:t>Third level</a:t>
            </a:r>
          </a:p>
          <a:p>
            <a:pPr lvl="4"/>
            <a:r>
              <a:rPr lang="en-US" dirty="0"/>
              <a:t>Fifth level</a:t>
            </a:r>
          </a:p>
        </p:txBody>
      </p:sp>
      <p:sp>
        <p:nvSpPr>
          <p:cNvPr id="8" name="Date Placeholder 7"/>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9" name="Footer Placeholder 8"/>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Artem Vergazov. Articulation Points in Multiplex Networks.</a:t>
            </a:r>
            <a:endParaRPr lang="en-US" dirty="0"/>
          </a:p>
        </p:txBody>
      </p:sp>
      <p:sp>
        <p:nvSpPr>
          <p:cNvPr id="10" name="Slide Number Placeholder 9"/>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5A7253-CC57-45F0-8CC3-8D83B614E818}" type="slidenum">
              <a:rPr lang="en-US" smtClean="0"/>
              <a:t>‹#›</a:t>
            </a:fld>
            <a:endParaRPr lang="en-US"/>
          </a:p>
        </p:txBody>
      </p:sp>
      <p:sp>
        <p:nvSpPr>
          <p:cNvPr id="11" name="Google Shape;73;p9"/>
          <p:cNvSpPr/>
          <p:nvPr userDrawn="1"/>
        </p:nvSpPr>
        <p:spPr>
          <a:xfrm>
            <a:off x="0" y="6772940"/>
            <a:ext cx="12192000" cy="85060"/>
          </a:xfrm>
          <a:prstGeom prst="rect">
            <a:avLst/>
          </a:prstGeom>
          <a:solidFill>
            <a:srgbClr val="AAC50B"/>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12" name="Google Shape;78;p9"/>
          <p:cNvPicPr preferRelativeResize="0"/>
          <p:nvPr userDrawn="1"/>
        </p:nvPicPr>
        <p:blipFill rotWithShape="1">
          <a:blip r:embed="rId10">
            <a:alphaModFix/>
          </a:blip>
          <a:srcRect/>
          <a:stretch/>
        </p:blipFill>
        <p:spPr>
          <a:xfrm rot="-5400000">
            <a:off x="-172868" y="5699770"/>
            <a:ext cx="1204330" cy="202069"/>
          </a:xfrm>
          <a:prstGeom prst="rect">
            <a:avLst/>
          </a:prstGeom>
          <a:noFill/>
          <a:ln>
            <a:noFill/>
          </a:ln>
        </p:spPr>
      </p:pic>
      <p:sp>
        <p:nvSpPr>
          <p:cNvPr id="13" name="Google Shape;24;p3"/>
          <p:cNvSpPr/>
          <p:nvPr userDrawn="1"/>
        </p:nvSpPr>
        <p:spPr>
          <a:xfrm>
            <a:off x="10194586" y="-1997414"/>
            <a:ext cx="3994827" cy="3994827"/>
          </a:xfrm>
          <a:prstGeom prst="pie">
            <a:avLst>
              <a:gd name="adj1" fmla="val 5396160"/>
              <a:gd name="adj2" fmla="val 10809062"/>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985326"/>
      </p:ext>
    </p:extLst>
  </p:cSld>
  <p:clrMap bg1="lt1" tx1="dk1" bg2="dk2" tx2="lt2" accent1="accent1" accent2="accent2" accent3="accent3" accent4="accent4" accent5="accent5" accent6="accent6" hlink="hlink" folHlink="folHlink"/>
  <p:sldLayoutIdLst>
    <p:sldLayoutId id="2147483676" r:id="rId1"/>
    <p:sldLayoutId id="2147483683" r:id="rId2"/>
    <p:sldLayoutId id="2147483678" r:id="rId3"/>
    <p:sldLayoutId id="2147483679" r:id="rId4"/>
    <p:sldLayoutId id="2147483680" r:id="rId5"/>
    <p:sldLayoutId id="2147483682" r:id="rId6"/>
    <p:sldLayoutId id="2147483675" r:id="rId7"/>
    <p:sldLayoutId id="2147483681" r:id="rId8"/>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3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L="285750" marR="0" lvl="0" indent="-285750" algn="l" rtl="0">
        <a:lnSpc>
          <a:spcPct val="100000"/>
        </a:lnSpc>
        <a:spcBef>
          <a:spcPts val="0"/>
        </a:spcBef>
        <a:spcAft>
          <a:spcPts val="0"/>
        </a:spcAft>
        <a:buClr>
          <a:schemeClr val="accent1"/>
        </a:buClr>
        <a:buFont typeface="Arial" panose="020B0604020202020204" pitchFamily="34" charset="0"/>
        <a:buChar char="•"/>
        <a:defRPr sz="2800" b="0" i="0" u="none" strike="noStrike" cap="none">
          <a:solidFill>
            <a:srgbClr val="000000"/>
          </a:solidFill>
          <a:latin typeface="Arial"/>
          <a:ea typeface="Arial"/>
          <a:cs typeface="Arial"/>
          <a:sym typeface="Arial"/>
        </a:defRPr>
      </a:lvl1pPr>
      <a:lvl2pPr marL="285750" marR="0" lvl="1" indent="-285750" algn="l" rtl="0">
        <a:lnSpc>
          <a:spcPct val="100000"/>
        </a:lnSpc>
        <a:spcBef>
          <a:spcPts val="0"/>
        </a:spcBef>
        <a:spcAft>
          <a:spcPts val="0"/>
        </a:spcAft>
        <a:buClr>
          <a:srgbClr val="000000"/>
        </a:buClr>
        <a:buFont typeface="Arial" panose="020B0604020202020204" pitchFamily="34" charset="0"/>
        <a:buChar char="•"/>
        <a:defRPr sz="2800" b="0" i="0" u="none" strike="noStrike" cap="none">
          <a:solidFill>
            <a:srgbClr val="000000"/>
          </a:solidFill>
          <a:latin typeface="Arial"/>
          <a:ea typeface="Arial"/>
          <a:cs typeface="Arial"/>
          <a:sym typeface="Arial"/>
        </a:defRPr>
      </a:lvl2pPr>
      <a:lvl3pPr marL="1031875" marR="0" lvl="2" indent="-285750" algn="l" rtl="0">
        <a:lnSpc>
          <a:spcPct val="100000"/>
        </a:lnSpc>
        <a:spcBef>
          <a:spcPts val="0"/>
        </a:spcBef>
        <a:spcAft>
          <a:spcPts val="0"/>
        </a:spcAft>
        <a:buClr>
          <a:schemeClr val="accent1"/>
        </a:buClr>
        <a:buFont typeface="Arial" panose="020B0604020202020204" pitchFamily="34" charset="0"/>
        <a:buChar char="•"/>
        <a:defRPr sz="2000" b="0" i="0" u="none" strike="noStrike" cap="none">
          <a:solidFill>
            <a:srgbClr val="000000"/>
          </a:solidFill>
          <a:latin typeface="Arial"/>
          <a:ea typeface="Arial"/>
          <a:cs typeface="Arial"/>
          <a:sym typeface="Arial"/>
        </a:defRPr>
      </a:lvl3pPr>
      <a:lvl4pPr marL="746125" marR="0" lvl="3" indent="-285750" algn="l" rtl="0">
        <a:lnSpc>
          <a:spcPct val="100000"/>
        </a:lnSpc>
        <a:spcBef>
          <a:spcPts val="0"/>
        </a:spcBef>
        <a:spcAft>
          <a:spcPts val="0"/>
        </a:spcAft>
        <a:buClr>
          <a:schemeClr val="accent1"/>
        </a:buClr>
        <a:buFont typeface="Arial" panose="020B0604020202020204" pitchFamily="34" charset="0"/>
        <a:buChar char="•"/>
        <a:defRPr sz="2400" b="0" i="0" u="none" strike="noStrike" cap="none">
          <a:solidFill>
            <a:srgbClr val="000000"/>
          </a:solidFill>
          <a:latin typeface="Arial"/>
          <a:ea typeface="Arial"/>
          <a:cs typeface="Arial"/>
          <a:sym typeface="Arial"/>
        </a:defRPr>
      </a:lvl4pPr>
      <a:lvl5pPr marL="1376363" marR="0" lvl="4" indent="-285750" algn="l" rtl="0">
        <a:lnSpc>
          <a:spcPct val="100000"/>
        </a:lnSpc>
        <a:spcBef>
          <a:spcPts val="0"/>
        </a:spcBef>
        <a:spcAft>
          <a:spcPts val="0"/>
        </a:spcAft>
        <a:buClr>
          <a:schemeClr val="accent1"/>
        </a:buClr>
        <a:buFont typeface="Arial" panose="020B0604020202020204" pitchFamily="34" charset="0"/>
        <a:buChar char="•"/>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25.png"/><Relationship Id="rId7"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6" name="TextBox 5"/>
          <p:cNvSpPr txBox="1"/>
          <p:nvPr/>
        </p:nvSpPr>
        <p:spPr>
          <a:xfrm>
            <a:off x="7003228" y="359685"/>
            <a:ext cx="3093539" cy="307777"/>
          </a:xfrm>
          <a:prstGeom prst="rect">
            <a:avLst/>
          </a:prstGeom>
          <a:noFill/>
        </p:spPr>
        <p:txBody>
          <a:bodyPr wrap="square" rtlCol="0">
            <a:spAutoFit/>
          </a:bodyPr>
          <a:lstStyle/>
          <a:p>
            <a:pPr algn="r"/>
            <a:r>
              <a:rPr lang="en-US" i="1" dirty="0"/>
              <a:t>Advanced Computational Science</a:t>
            </a:r>
            <a:endParaRPr lang="ru-RU" i="1" dirty="0"/>
          </a:p>
        </p:txBody>
      </p:sp>
      <p:sp>
        <p:nvSpPr>
          <p:cNvPr id="7" name="Title 1"/>
          <p:cNvSpPr txBox="1">
            <a:spLocks/>
          </p:cNvSpPr>
          <p:nvPr/>
        </p:nvSpPr>
        <p:spPr>
          <a:xfrm>
            <a:off x="1086927" y="1919577"/>
            <a:ext cx="10075654" cy="200271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4000" b="1" dirty="0">
                <a:solidFill>
                  <a:schemeClr val="tx1">
                    <a:lumMod val="65000"/>
                    <a:lumOff val="35000"/>
                  </a:schemeClr>
                </a:solidFill>
              </a:rPr>
              <a:t>Articulation Points in Multiplex Networks</a:t>
            </a:r>
            <a:endParaRPr lang="en-US" sz="4000" dirty="0"/>
          </a:p>
        </p:txBody>
      </p:sp>
      <p:sp>
        <p:nvSpPr>
          <p:cNvPr id="8" name="Content Placeholder 2"/>
          <p:cNvSpPr txBox="1">
            <a:spLocks/>
          </p:cNvSpPr>
          <p:nvPr/>
        </p:nvSpPr>
        <p:spPr>
          <a:xfrm>
            <a:off x="3695967" y="4123683"/>
            <a:ext cx="6400800" cy="1219200"/>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228600" algn="l" rtl="0">
              <a:lnSpc>
                <a:spcPct val="90000"/>
              </a:lnSpc>
              <a:spcBef>
                <a:spcPts val="0"/>
              </a:spcBef>
              <a:spcAft>
                <a:spcPts val="0"/>
              </a:spcAft>
              <a:buClr>
                <a:schemeClr val="dk1"/>
              </a:buClr>
              <a:buSzPts val="6600"/>
              <a:buFont typeface="Arial"/>
              <a:buNone/>
              <a:defRPr sz="6600" b="1"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lgn="r"/>
            <a:r>
              <a:rPr lang="en-US" sz="2000" b="0" dirty="0"/>
              <a:t>Student: </a:t>
            </a:r>
            <a:r>
              <a:rPr lang="en-US" sz="2000" b="0" i="1" dirty="0"/>
              <a:t>Artem Vergazov</a:t>
            </a:r>
          </a:p>
          <a:p>
            <a:pPr algn="r"/>
            <a:r>
              <a:rPr lang="en-US" sz="2000" b="0" dirty="0"/>
              <a:t>Research Advisor: </a:t>
            </a:r>
            <a:r>
              <a:rPr lang="en-US" sz="2000" b="0" i="1" dirty="0"/>
              <a:t>Vladimir </a:t>
            </a:r>
            <a:r>
              <a:rPr lang="en-US" sz="2000" b="0" i="1" dirty="0" err="1"/>
              <a:t>Palyulin</a:t>
            </a:r>
            <a:endParaRPr lang="en-US" dirty="0"/>
          </a:p>
          <a:p>
            <a:pPr indent="-457200">
              <a:buFontTx/>
              <a:buChar char="-"/>
            </a:pPr>
            <a:endParaRPr lang="en-US" dirty="0"/>
          </a:p>
          <a:p>
            <a:pPr marL="0" indent="0"/>
            <a:endParaRPr lang="en-US" dirty="0"/>
          </a:p>
          <a:p>
            <a:pPr marL="0" indent="0"/>
            <a:endParaRPr lang="en-US" dirty="0"/>
          </a:p>
          <a:p>
            <a:pPr marL="0" indent="0"/>
            <a:endParaRPr lang="en-US" dirty="0"/>
          </a:p>
          <a:p>
            <a:pPr marL="0" indent="0"/>
            <a:endParaRPr lang="en-US" dirty="0"/>
          </a:p>
        </p:txBody>
      </p:sp>
      <p:sp>
        <p:nvSpPr>
          <p:cNvPr id="9" name="Subtitle 1"/>
          <p:cNvSpPr txBox="1">
            <a:spLocks/>
          </p:cNvSpPr>
          <p:nvPr/>
        </p:nvSpPr>
        <p:spPr>
          <a:xfrm>
            <a:off x="3204795" y="5938164"/>
            <a:ext cx="6400800" cy="340032"/>
          </a:xfrm>
          <a:prstGeom prst="rect">
            <a:avLst/>
          </a:prstGeom>
        </p:spPr>
        <p:txBody>
          <a:bodyPr vert="horz" lIns="91440" tIns="45720" rIns="91440" bIns="45720" rtlCol="0">
            <a:normAutofit fontScale="62500" lnSpcReduction="20000"/>
          </a:bodyPr>
          <a:lstStyle>
            <a:lvl1pPr marL="0" indent="0" algn="ctr" defTabSz="914400" rtl="0" eaLnBrk="1" latinLnBrk="0" hangingPunct="1">
              <a:spcBef>
                <a:spcPts val="800"/>
              </a:spcBef>
              <a:buFont typeface="Arial" pitchFamily="34" charset="0"/>
              <a:buNone/>
              <a:defRPr sz="3200" b="0" kern="1200">
                <a:solidFill>
                  <a:srgbClr val="595959"/>
                </a:solidFill>
                <a:latin typeface="Arial Unicode MS"/>
                <a:ea typeface="+mn-ea"/>
                <a:cs typeface="Arial Unicode MS"/>
              </a:defRPr>
            </a:lvl1pPr>
            <a:lvl2pPr marL="457200" indent="0" algn="ctr" defTabSz="914400" rtl="0" eaLnBrk="1" latinLnBrk="0" hangingPunct="1">
              <a:spcBef>
                <a:spcPts val="300"/>
              </a:spcBef>
              <a:buClr>
                <a:schemeClr val="accent2"/>
              </a:buClr>
              <a:buFont typeface="Wingdings" pitchFamily="2" charset="2"/>
              <a:buNone/>
              <a:defRPr sz="3200" b="0" kern="1200">
                <a:solidFill>
                  <a:schemeClr val="tx1">
                    <a:tint val="75000"/>
                  </a:schemeClr>
                </a:solidFill>
                <a:latin typeface="Arial Unicode MS"/>
                <a:ea typeface="+mn-ea"/>
                <a:cs typeface="Arial Unicode MS"/>
              </a:defRPr>
            </a:lvl2pPr>
            <a:lvl3pPr marL="914400" indent="0" algn="ctr" defTabSz="914400" rtl="0" eaLnBrk="1" latinLnBrk="0" hangingPunct="1">
              <a:spcBef>
                <a:spcPts val="300"/>
              </a:spcBef>
              <a:buClr>
                <a:schemeClr val="accent2"/>
              </a:buClr>
              <a:buFont typeface="Wingdings" pitchFamily="2" charset="2"/>
              <a:buNone/>
              <a:defRPr sz="3200" b="0" kern="1200">
                <a:solidFill>
                  <a:schemeClr val="tx1">
                    <a:tint val="75000"/>
                  </a:schemeClr>
                </a:solidFill>
                <a:latin typeface="Arial Unicode MS"/>
                <a:ea typeface="+mn-ea"/>
                <a:cs typeface="Arial Unicode MS"/>
              </a:defRPr>
            </a:lvl3pPr>
            <a:lvl4pPr marL="1371600" indent="0" algn="ctr" defTabSz="914400" rtl="0" eaLnBrk="1" latinLnBrk="0" hangingPunct="1">
              <a:spcBef>
                <a:spcPts val="300"/>
              </a:spcBef>
              <a:buClr>
                <a:schemeClr val="accent2"/>
              </a:buClr>
              <a:buFont typeface="Wingdings" pitchFamily="2" charset="2"/>
              <a:buNone/>
              <a:defRPr sz="3200" b="0" kern="1200">
                <a:solidFill>
                  <a:schemeClr val="tx1">
                    <a:tint val="75000"/>
                  </a:schemeClr>
                </a:solidFill>
                <a:latin typeface="Arial Unicode MS"/>
                <a:ea typeface="+mn-ea"/>
                <a:cs typeface="Arial Unicode MS"/>
              </a:defRPr>
            </a:lvl4pPr>
            <a:lvl5pPr marL="1828800" indent="0" algn="ctr" defTabSz="914400" rtl="0" eaLnBrk="1" latinLnBrk="0" hangingPunct="1">
              <a:spcBef>
                <a:spcPts val="300"/>
              </a:spcBef>
              <a:buClr>
                <a:schemeClr val="accent2"/>
              </a:buClr>
              <a:buFont typeface="Wingdings" pitchFamily="2" charset="2"/>
              <a:buNone/>
              <a:defRPr sz="3200" b="0" kern="1200">
                <a:solidFill>
                  <a:schemeClr val="tx1">
                    <a:tint val="75000"/>
                  </a:schemeClr>
                </a:solidFill>
                <a:latin typeface="Arial Unicode MS"/>
                <a:ea typeface="+mn-ea"/>
                <a:cs typeface="Arial Unicode MS"/>
              </a:defRPr>
            </a:lvl5pPr>
            <a:lvl6pPr marL="2286000" indent="0" algn="ctr" defTabSz="914400" rtl="0" eaLnBrk="1" latinLnBrk="0" hangingPunct="1">
              <a:spcBef>
                <a:spcPts val="300"/>
              </a:spcBef>
              <a:buClr>
                <a:schemeClr val="accent2"/>
              </a:buClr>
              <a:buFont typeface="Wingdings" pitchFamily="2" charset="2"/>
              <a:buNone/>
              <a:defRPr sz="1400" kern="1200">
                <a:solidFill>
                  <a:schemeClr val="tx1">
                    <a:tint val="75000"/>
                  </a:schemeClr>
                </a:solidFill>
                <a:latin typeface="+mn-lt"/>
                <a:ea typeface="+mn-ea"/>
                <a:cs typeface="+mn-cs"/>
              </a:defRPr>
            </a:lvl6pPr>
            <a:lvl7pPr marL="2743200" indent="0" algn="ctr" defTabSz="914400" rtl="0" eaLnBrk="1" latinLnBrk="0" hangingPunct="1">
              <a:spcBef>
                <a:spcPts val="300"/>
              </a:spcBef>
              <a:buClr>
                <a:schemeClr val="accent2"/>
              </a:buClr>
              <a:buFont typeface="Wingdings" pitchFamily="2" charset="2"/>
              <a:buNone/>
              <a:defRPr sz="1400" kern="1200">
                <a:solidFill>
                  <a:schemeClr val="tx1">
                    <a:tint val="75000"/>
                  </a:schemeClr>
                </a:solidFill>
                <a:latin typeface="+mn-lt"/>
                <a:ea typeface="+mn-ea"/>
                <a:cs typeface="+mn-cs"/>
              </a:defRPr>
            </a:lvl7pPr>
            <a:lvl8pPr marL="3200400" indent="0" algn="ctr" defTabSz="914400" rtl="0" eaLnBrk="1" latinLnBrk="0" hangingPunct="1">
              <a:spcBef>
                <a:spcPts val="300"/>
              </a:spcBef>
              <a:buClr>
                <a:schemeClr val="accent2"/>
              </a:buClr>
              <a:buFont typeface="Wingdings" pitchFamily="2" charset="2"/>
              <a:buNone/>
              <a:defRPr sz="1400" kern="1200">
                <a:solidFill>
                  <a:schemeClr val="tx1">
                    <a:tint val="75000"/>
                  </a:schemeClr>
                </a:solidFill>
                <a:latin typeface="+mn-lt"/>
                <a:ea typeface="+mn-ea"/>
                <a:cs typeface="+mn-cs"/>
              </a:defRPr>
            </a:lvl8pPr>
            <a:lvl9pPr marL="3657600" indent="0" algn="ctr" defTabSz="914400" rtl="0" eaLnBrk="1" latinLnBrk="0" hangingPunct="1">
              <a:spcBef>
                <a:spcPts val="300"/>
              </a:spcBef>
              <a:buClr>
                <a:schemeClr val="accent2"/>
              </a:buClr>
              <a:buFont typeface="Wingdings" pitchFamily="2" charset="2"/>
              <a:buNone/>
              <a:defRPr sz="1400" kern="1200">
                <a:solidFill>
                  <a:schemeClr val="tx1">
                    <a:tint val="75000"/>
                  </a:schemeClr>
                </a:solidFill>
                <a:latin typeface="+mn-lt"/>
                <a:ea typeface="+mn-ea"/>
                <a:cs typeface="+mn-cs"/>
              </a:defRPr>
            </a:lvl9pPr>
          </a:lstStyle>
          <a:p>
            <a:r>
              <a:rPr lang="en-US" dirty="0"/>
              <a:t>January 2023</a:t>
            </a:r>
          </a:p>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Footer Placeholder 2"/>
          <p:cNvSpPr>
            <a:spLocks noGrp="1"/>
          </p:cNvSpPr>
          <p:nvPr>
            <p:ph type="ftr" sz="quarter" idx="11"/>
          </p:nvPr>
        </p:nvSpPr>
        <p:spPr>
          <a:xfrm>
            <a:off x="838200" y="6356350"/>
            <a:ext cx="7315200" cy="365125"/>
          </a:xfrm>
        </p:spPr>
        <p:txBody>
          <a:bodyPr/>
          <a:lstStyle/>
          <a:p>
            <a:r>
              <a:rPr lang="en-US"/>
              <a:t>Artem Vergazov. Articulation Points in Multiplex Networks.</a:t>
            </a:r>
            <a:endParaRPr lang="en-US" dirty="0"/>
          </a:p>
        </p:txBody>
      </p:sp>
      <p:sp>
        <p:nvSpPr>
          <p:cNvPr id="4" name="Slide Number Placeholder 3"/>
          <p:cNvSpPr>
            <a:spLocks noGrp="1"/>
          </p:cNvSpPr>
          <p:nvPr>
            <p:ph type="sldNum" sz="quarter" idx="12"/>
          </p:nvPr>
        </p:nvSpPr>
        <p:spPr/>
        <p:txBody>
          <a:bodyPr/>
          <a:lstStyle/>
          <a:p>
            <a:fld id="{7E5A7253-CC57-45F0-8CC3-8D83B614E818}" type="slidenum">
              <a:rPr lang="en-US" smtClean="0"/>
              <a:t>10</a:t>
            </a:fld>
            <a:endParaRPr lang="en-US" dirty="0"/>
          </a:p>
        </p:txBody>
      </p:sp>
      <p:sp>
        <p:nvSpPr>
          <p:cNvPr id="5" name="Content Placeholder 4"/>
          <p:cNvSpPr>
            <a:spLocks noGrp="1"/>
          </p:cNvSpPr>
          <p:nvPr>
            <p:ph idx="1"/>
          </p:nvPr>
        </p:nvSpPr>
        <p:spPr/>
        <p:txBody>
          <a:bodyPr>
            <a:normAutofit lnSpcReduction="10000"/>
          </a:bodyPr>
          <a:lstStyle/>
          <a:p>
            <a:pPr marL="514350" indent="-514350">
              <a:buAutoNum type="arabicPeriod"/>
            </a:pPr>
            <a:r>
              <a:rPr lang="en-US" dirty="0"/>
              <a:t>Reproduce the results for simple networks</a:t>
            </a:r>
          </a:p>
          <a:p>
            <a:pPr marL="514350" indent="-514350">
              <a:buAutoNum type="arabicPeriod"/>
            </a:pPr>
            <a:endParaRPr lang="en-US" dirty="0"/>
          </a:p>
          <a:p>
            <a:pPr marL="514350" indent="-514350">
              <a:buAutoNum type="arabicPeriod"/>
            </a:pPr>
            <a:r>
              <a:rPr lang="en-US" dirty="0"/>
              <a:t>Study APs in </a:t>
            </a:r>
            <a:r>
              <a:rPr lang="en-US" dirty="0" err="1"/>
              <a:t>Erdős</a:t>
            </a:r>
            <a:r>
              <a:rPr lang="en-US" dirty="0"/>
              <a:t>–</a:t>
            </a:r>
            <a:r>
              <a:rPr lang="en-US" dirty="0" err="1"/>
              <a:t>Rényi</a:t>
            </a:r>
            <a:r>
              <a:rPr lang="en-US" dirty="0"/>
              <a:t> multiplex networks</a:t>
            </a:r>
          </a:p>
          <a:p>
            <a:pPr marL="514350" indent="-514350">
              <a:buAutoNum type="arabicPeriod"/>
            </a:pPr>
            <a:endParaRPr lang="en-US" dirty="0"/>
          </a:p>
          <a:p>
            <a:pPr marL="514350" indent="-514350">
              <a:buAutoNum type="arabicPeriod"/>
            </a:pPr>
            <a:r>
              <a:rPr lang="en-US" dirty="0"/>
              <a:t>Study APs in configuration networks</a:t>
            </a:r>
          </a:p>
          <a:p>
            <a:pPr marL="514350" indent="-514350">
              <a:buAutoNum type="arabicPeriod"/>
            </a:pPr>
            <a:endParaRPr lang="en-US" dirty="0"/>
          </a:p>
          <a:p>
            <a:pPr marL="514350" indent="-514350">
              <a:buAutoNum type="arabicPeriod"/>
            </a:pPr>
            <a:r>
              <a:rPr lang="en-US" dirty="0"/>
              <a:t>Check the statistics of real-world multiplex networks</a:t>
            </a:r>
          </a:p>
          <a:p>
            <a:pPr marL="514350" indent="-514350">
              <a:buAutoNum type="arabicPeriod"/>
            </a:pPr>
            <a:endParaRPr lang="en-US" dirty="0"/>
          </a:p>
          <a:p>
            <a:r>
              <a:rPr lang="en-US" sz="2800" dirty="0" err="1"/>
              <a:t>Erdős</a:t>
            </a:r>
            <a:r>
              <a:rPr lang="en-US" sz="2800" dirty="0"/>
              <a:t>–</a:t>
            </a:r>
            <a:r>
              <a:rPr lang="en-US" sz="2800" dirty="0" err="1"/>
              <a:t>Rényi</a:t>
            </a:r>
            <a:r>
              <a:rPr lang="en-US" sz="2800" dirty="0"/>
              <a:t> network, configuration network are common types of a random graph</a:t>
            </a:r>
            <a:endParaRPr lang="ru-RU" sz="2800" dirty="0"/>
          </a:p>
        </p:txBody>
      </p:sp>
    </p:spTree>
    <p:extLst>
      <p:ext uri="{BB962C8B-B14F-4D97-AF65-F5344CB8AC3E}">
        <p14:creationId xmlns:p14="http://schemas.microsoft.com/office/powerpoint/2010/main" val="9197762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Algorithms and methodology</a:t>
            </a:r>
          </a:p>
        </p:txBody>
      </p:sp>
      <p:sp>
        <p:nvSpPr>
          <p:cNvPr id="3" name="Footer Placeholder 2"/>
          <p:cNvSpPr>
            <a:spLocks noGrp="1"/>
          </p:cNvSpPr>
          <p:nvPr>
            <p:ph type="ftr" sz="quarter" idx="11"/>
          </p:nvPr>
        </p:nvSpPr>
        <p:spPr>
          <a:xfrm>
            <a:off x="838200" y="6356350"/>
            <a:ext cx="7315200" cy="365125"/>
          </a:xfrm>
        </p:spPr>
        <p:txBody>
          <a:bodyPr/>
          <a:lstStyle/>
          <a:p>
            <a:r>
              <a:rPr lang="en-US"/>
              <a:t>Artem Vergazov. Articulation Points in Multiplex Networks.</a:t>
            </a:r>
            <a:endParaRPr lang="en-US" dirty="0"/>
          </a:p>
        </p:txBody>
      </p:sp>
      <p:sp>
        <p:nvSpPr>
          <p:cNvPr id="4" name="Slide Number Placeholder 3"/>
          <p:cNvSpPr>
            <a:spLocks noGrp="1"/>
          </p:cNvSpPr>
          <p:nvPr>
            <p:ph type="sldNum" sz="quarter" idx="12"/>
          </p:nvPr>
        </p:nvSpPr>
        <p:spPr/>
        <p:txBody>
          <a:bodyPr/>
          <a:lstStyle/>
          <a:p>
            <a:fld id="{7E5A7253-CC57-45F0-8CC3-8D83B614E818}" type="slidenum">
              <a:rPr lang="en-US" smtClean="0"/>
              <a:t>11</a:t>
            </a:fld>
            <a:endParaRPr lang="en-US"/>
          </a:p>
        </p:txBody>
      </p:sp>
      <p:sp>
        <p:nvSpPr>
          <p:cNvPr id="6" name="Content Placeholder 4">
            <a:extLst>
              <a:ext uri="{FF2B5EF4-FFF2-40B4-BE49-F238E27FC236}">
                <a16:creationId xmlns:a16="http://schemas.microsoft.com/office/drawing/2014/main" id="{69ADC7BA-15A1-EE3E-5C5F-C8D40EA70624}"/>
              </a:ext>
            </a:extLst>
          </p:cNvPr>
          <p:cNvSpPr txBox="1">
            <a:spLocks/>
          </p:cNvSpPr>
          <p:nvPr/>
        </p:nvSpPr>
        <p:spPr>
          <a:xfrm>
            <a:off x="838200" y="1847850"/>
            <a:ext cx="10515600" cy="4351338"/>
          </a:xfrm>
          <a:prstGeom prst="rect">
            <a:avLst/>
          </a:prstGeom>
        </p:spPr>
        <p:txBody>
          <a:bodyPr vert="horz" lIns="91440" tIns="45720" rIns="91440" bIns="45720" rtlCol="0">
            <a:norm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accent1"/>
              </a:buClr>
              <a:buFont typeface="Arial" panose="020B0604020202020204" pitchFamily="34" charset="0"/>
              <a:buNone/>
              <a:defRPr sz="2800" b="0" i="0" u="none" strike="noStrike" cap="none">
                <a:solidFill>
                  <a:srgbClr val="000000"/>
                </a:solidFill>
                <a:latin typeface="Arial"/>
                <a:ea typeface="Arial"/>
                <a:cs typeface="Arial"/>
                <a:sym typeface="Arial"/>
              </a:defRPr>
            </a:lvl1pPr>
            <a:lvl2pPr marL="285750" marR="0" lvl="1" indent="-285750" algn="l" rtl="0">
              <a:lnSpc>
                <a:spcPct val="100000"/>
              </a:lnSpc>
              <a:spcBef>
                <a:spcPts val="0"/>
              </a:spcBef>
              <a:spcAft>
                <a:spcPts val="0"/>
              </a:spcAft>
              <a:buClr>
                <a:srgbClr val="000000"/>
              </a:buClr>
              <a:buFont typeface="Arial" panose="020B0604020202020204" pitchFamily="34" charset="0"/>
              <a:buChar char="•"/>
              <a:defRPr sz="2800" b="0" i="0" u="none" strike="noStrike" cap="none">
                <a:solidFill>
                  <a:srgbClr val="000000"/>
                </a:solidFill>
                <a:latin typeface="Arial"/>
                <a:ea typeface="Arial"/>
                <a:cs typeface="Arial"/>
                <a:sym typeface="Arial"/>
              </a:defRPr>
            </a:lvl2pPr>
            <a:lvl3pPr marL="746125" marR="0" lvl="2" indent="0" algn="l" rtl="0">
              <a:lnSpc>
                <a:spcPct val="100000"/>
              </a:lnSpc>
              <a:spcBef>
                <a:spcPts val="0"/>
              </a:spcBef>
              <a:spcAft>
                <a:spcPts val="0"/>
              </a:spcAft>
              <a:buClr>
                <a:schemeClr val="accent1"/>
              </a:buClr>
              <a:buFont typeface="Arial" panose="020B0604020202020204" pitchFamily="34" charset="0"/>
              <a:buNone/>
              <a:defRPr sz="2000" b="0" i="0" u="none" strike="noStrike" cap="none">
                <a:solidFill>
                  <a:srgbClr val="000000"/>
                </a:solidFill>
                <a:latin typeface="Arial"/>
                <a:ea typeface="Arial"/>
                <a:cs typeface="Arial"/>
                <a:sym typeface="Arial"/>
              </a:defRPr>
            </a:lvl3pPr>
            <a:lvl4pPr marL="460375" marR="0" lvl="3" indent="0" algn="l" rtl="0">
              <a:lnSpc>
                <a:spcPct val="100000"/>
              </a:lnSpc>
              <a:spcBef>
                <a:spcPts val="0"/>
              </a:spcBef>
              <a:spcAft>
                <a:spcPts val="0"/>
              </a:spcAft>
              <a:buClr>
                <a:schemeClr val="accent1"/>
              </a:buClr>
              <a:buFont typeface="Arial" panose="020B0604020202020204" pitchFamily="34" charset="0"/>
              <a:buNone/>
              <a:defRPr sz="2400" b="0" i="0" u="none" strike="noStrike" cap="none">
                <a:solidFill>
                  <a:srgbClr val="000000"/>
                </a:solidFill>
                <a:latin typeface="Arial"/>
                <a:ea typeface="Arial"/>
                <a:cs typeface="Arial"/>
                <a:sym typeface="Arial"/>
              </a:defRPr>
            </a:lvl4pPr>
            <a:lvl5pPr marL="1090613" marR="0" lvl="4" indent="0" algn="l" rtl="0">
              <a:lnSpc>
                <a:spcPct val="100000"/>
              </a:lnSpc>
              <a:spcBef>
                <a:spcPts val="0"/>
              </a:spcBef>
              <a:spcAft>
                <a:spcPts val="0"/>
              </a:spcAft>
              <a:buClr>
                <a:schemeClr val="accent1"/>
              </a:buClr>
              <a:buFont typeface="Arial" panose="020B0604020202020204" pitchFamily="34" charset="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514350" indent="-514350">
              <a:buFont typeface="Arial" panose="020B0604020202020204" pitchFamily="34" charset="0"/>
              <a:buAutoNum type="arabicPeriod"/>
            </a:pPr>
            <a:r>
              <a:rPr lang="en-US" dirty="0"/>
              <a:t>Generation of a set of networks from a certain distribution</a:t>
            </a:r>
          </a:p>
          <a:p>
            <a:pPr marL="514350" indent="-514350">
              <a:buFont typeface="Arial" panose="020B0604020202020204" pitchFamily="34" charset="0"/>
              <a:buAutoNum type="arabicPeriod"/>
            </a:pPr>
            <a:endParaRPr lang="en-US" dirty="0"/>
          </a:p>
          <a:p>
            <a:pPr marL="514350" indent="-514350">
              <a:buFont typeface="Arial" panose="020B0604020202020204" pitchFamily="34" charset="0"/>
              <a:buAutoNum type="arabicPeriod"/>
            </a:pPr>
            <a:r>
              <a:rPr lang="en-US" dirty="0"/>
              <a:t>Application of cascade of failures</a:t>
            </a:r>
          </a:p>
          <a:p>
            <a:pPr marL="514350" indent="-514350">
              <a:buFont typeface="Arial" panose="020B0604020202020204" pitchFamily="34" charset="0"/>
              <a:buAutoNum type="arabicPeriod"/>
            </a:pPr>
            <a:endParaRPr lang="en-US" dirty="0"/>
          </a:p>
          <a:p>
            <a:pPr marL="514350" indent="-514350">
              <a:buFont typeface="Arial" panose="020B0604020202020204" pitchFamily="34" charset="0"/>
              <a:buAutoNum type="arabicPeriod"/>
            </a:pPr>
            <a:r>
              <a:rPr lang="en-US" dirty="0"/>
              <a:t>Obtaining AP metrics (fraction)</a:t>
            </a:r>
          </a:p>
          <a:p>
            <a:pPr marL="514350" indent="-514350">
              <a:buFont typeface="Arial" panose="020B0604020202020204" pitchFamily="34" charset="0"/>
              <a:buAutoNum type="arabicPeriod"/>
            </a:pPr>
            <a:endParaRPr lang="en-US" dirty="0"/>
          </a:p>
          <a:p>
            <a:r>
              <a:rPr lang="en-US" dirty="0"/>
              <a:t>Simulations in Python using </a:t>
            </a:r>
            <a:r>
              <a:rPr lang="en-US" dirty="0" err="1"/>
              <a:t>NetworkX</a:t>
            </a:r>
            <a:r>
              <a:rPr lang="en-US" dirty="0"/>
              <a:t> library for graph manipulation</a:t>
            </a:r>
          </a:p>
        </p:txBody>
      </p:sp>
    </p:spTree>
    <p:extLst>
      <p:ext uri="{BB962C8B-B14F-4D97-AF65-F5344CB8AC3E}">
        <p14:creationId xmlns:p14="http://schemas.microsoft.com/office/powerpoint/2010/main" val="24711312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Рисунок 15">
            <a:extLst>
              <a:ext uri="{FF2B5EF4-FFF2-40B4-BE49-F238E27FC236}">
                <a16:creationId xmlns:a16="http://schemas.microsoft.com/office/drawing/2014/main" id="{977C4C9D-8F09-E7B9-D7EF-6F7C4FFA9342}"/>
              </a:ext>
            </a:extLst>
          </p:cNvPr>
          <p:cNvPicPr>
            <a:picLocks noChangeAspect="1"/>
          </p:cNvPicPr>
          <p:nvPr/>
        </p:nvPicPr>
        <p:blipFill>
          <a:blip r:embed="rId3"/>
          <a:stretch>
            <a:fillRect/>
          </a:stretch>
        </p:blipFill>
        <p:spPr>
          <a:xfrm>
            <a:off x="1002631" y="1052975"/>
            <a:ext cx="6148136" cy="4611102"/>
          </a:xfrm>
          <a:prstGeom prst="rect">
            <a:avLst/>
          </a:prstGeom>
        </p:spPr>
      </p:pic>
      <p:sp>
        <p:nvSpPr>
          <p:cNvPr id="2" name="Title 1"/>
          <p:cNvSpPr>
            <a:spLocks noGrp="1"/>
          </p:cNvSpPr>
          <p:nvPr>
            <p:ph type="title"/>
          </p:nvPr>
        </p:nvSpPr>
        <p:spPr/>
        <p:txBody>
          <a:bodyPr/>
          <a:lstStyle/>
          <a:p>
            <a:r>
              <a:rPr lang="en-US" dirty="0"/>
              <a:t>Results. Monoplex network</a:t>
            </a:r>
          </a:p>
        </p:txBody>
      </p:sp>
      <p:sp>
        <p:nvSpPr>
          <p:cNvPr id="3" name="Footer Placeholder 2"/>
          <p:cNvSpPr>
            <a:spLocks noGrp="1"/>
          </p:cNvSpPr>
          <p:nvPr>
            <p:ph type="ftr" sz="quarter" idx="11"/>
          </p:nvPr>
        </p:nvSpPr>
        <p:spPr>
          <a:xfrm>
            <a:off x="838200" y="6356350"/>
            <a:ext cx="7315200" cy="365125"/>
          </a:xfrm>
        </p:spPr>
        <p:txBody>
          <a:bodyPr/>
          <a:lstStyle/>
          <a:p>
            <a:r>
              <a:rPr lang="en-US"/>
              <a:t>Artem Vergazov. Articulation Points in Multiplex Networks.</a:t>
            </a:r>
            <a:endParaRPr lang="en-US" dirty="0"/>
          </a:p>
        </p:txBody>
      </p:sp>
      <p:sp>
        <p:nvSpPr>
          <p:cNvPr id="4" name="Slide Number Placeholder 3"/>
          <p:cNvSpPr>
            <a:spLocks noGrp="1"/>
          </p:cNvSpPr>
          <p:nvPr>
            <p:ph type="sldNum" sz="quarter" idx="12"/>
          </p:nvPr>
        </p:nvSpPr>
        <p:spPr/>
        <p:txBody>
          <a:bodyPr/>
          <a:lstStyle/>
          <a:p>
            <a:fld id="{7E5A7253-CC57-45F0-8CC3-8D83B614E818}" type="slidenum">
              <a:rPr lang="en-US" smtClean="0"/>
              <a:t>12</a:t>
            </a:fld>
            <a:endParaRPr lang="en-US"/>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EBB2F88E-9176-1C3A-51F6-6868A96C0A68}"/>
                  </a:ext>
                </a:extLst>
              </p:cNvPr>
              <p:cNvSpPr txBox="1"/>
              <p:nvPr/>
            </p:nvSpPr>
            <p:spPr>
              <a:xfrm>
                <a:off x="862599" y="5664077"/>
                <a:ext cx="6428199" cy="646331"/>
              </a:xfrm>
              <a:prstGeom prst="rect">
                <a:avLst/>
              </a:prstGeom>
              <a:noFill/>
            </p:spPr>
            <p:txBody>
              <a:bodyPr wrap="square" rtlCol="0">
                <a:spAutoFit/>
              </a:bodyPr>
              <a:lstStyle/>
              <a:p>
                <a:r>
                  <a:rPr lang="en-US" sz="1800" dirty="0"/>
                  <a:t>Fraction of articulation points in </a:t>
                </a:r>
                <a:r>
                  <a:rPr lang="en-US" sz="1800" dirty="0" err="1"/>
                  <a:t>Erdős</a:t>
                </a:r>
                <a:r>
                  <a:rPr lang="en-US" sz="1800" dirty="0"/>
                  <a:t>–</a:t>
                </a:r>
                <a:r>
                  <a:rPr lang="en-US" sz="1800" dirty="0" err="1"/>
                  <a:t>Rényi</a:t>
                </a:r>
                <a:r>
                  <a:rPr lang="en-US" sz="1800" dirty="0"/>
                  <a:t> (ER) monoplex network. </a:t>
                </a:r>
                <a14:m>
                  <m:oMath xmlns:m="http://schemas.openxmlformats.org/officeDocument/2006/math">
                    <m:r>
                      <a:rPr lang="en-US" sz="1800" b="0" i="1" smtClean="0">
                        <a:latin typeface="Cambria Math" panose="02040503050406030204" pitchFamily="18" charset="0"/>
                      </a:rPr>
                      <m:t>𝑐</m:t>
                    </m:r>
                  </m:oMath>
                </a14:m>
                <a:r>
                  <a:rPr lang="en-US" sz="1800" dirty="0"/>
                  <a:t> is the mean degree of the network nodes.</a:t>
                </a:r>
                <a:endParaRPr lang="ru-RU" sz="1800" dirty="0"/>
              </a:p>
            </p:txBody>
          </p:sp>
        </mc:Choice>
        <mc:Fallback xmlns="">
          <p:sp>
            <p:nvSpPr>
              <p:cNvPr id="10" name="TextBox 9">
                <a:extLst>
                  <a:ext uri="{FF2B5EF4-FFF2-40B4-BE49-F238E27FC236}">
                    <a16:creationId xmlns:a16="http://schemas.microsoft.com/office/drawing/2014/main" id="{EBB2F88E-9176-1C3A-51F6-6868A96C0A68}"/>
                  </a:ext>
                </a:extLst>
              </p:cNvPr>
              <p:cNvSpPr txBox="1">
                <a:spLocks noRot="1" noChangeAspect="1" noMove="1" noResize="1" noEditPoints="1" noAdjustHandles="1" noChangeArrowheads="1" noChangeShapeType="1" noTextEdit="1"/>
              </p:cNvSpPr>
              <p:nvPr/>
            </p:nvSpPr>
            <p:spPr>
              <a:xfrm>
                <a:off x="862599" y="5664077"/>
                <a:ext cx="6428199" cy="646331"/>
              </a:xfrm>
              <a:prstGeom prst="rect">
                <a:avLst/>
              </a:prstGeom>
              <a:blipFill>
                <a:blip r:embed="rId4"/>
                <a:stretch>
                  <a:fillRect l="-854" t="-4717" b="-14151"/>
                </a:stretch>
              </a:blipFill>
            </p:spPr>
            <p:txBody>
              <a:bodyPr/>
              <a:lstStyle/>
              <a:p>
                <a:r>
                  <a:rPr lang="ru-RU">
                    <a:noFill/>
                  </a:rPr>
                  <a:t> </a:t>
                </a:r>
              </a:p>
            </p:txBody>
          </p:sp>
        </mc:Fallback>
      </mc:AlternateContent>
      <p:pic>
        <p:nvPicPr>
          <p:cNvPr id="12" name="Рисунок 11" descr="Изображение выглядит как текст, часы, векторная графика&#10;&#10;Автоматически созданное описание">
            <a:extLst>
              <a:ext uri="{FF2B5EF4-FFF2-40B4-BE49-F238E27FC236}">
                <a16:creationId xmlns:a16="http://schemas.microsoft.com/office/drawing/2014/main" id="{4C0E23FF-0992-93CD-6010-189DEE7A06C0}"/>
              </a:ext>
            </a:extLst>
          </p:cNvPr>
          <p:cNvPicPr>
            <a:picLocks noChangeAspect="1"/>
          </p:cNvPicPr>
          <p:nvPr/>
        </p:nvPicPr>
        <p:blipFill>
          <a:blip r:embed="rId5"/>
          <a:stretch>
            <a:fillRect/>
          </a:stretch>
        </p:blipFill>
        <p:spPr>
          <a:xfrm>
            <a:off x="7720363" y="2362408"/>
            <a:ext cx="3633437" cy="2008325"/>
          </a:xfrm>
          <a:prstGeom prst="rect">
            <a:avLst/>
          </a:prstGeom>
        </p:spPr>
      </p:pic>
      <p:sp>
        <p:nvSpPr>
          <p:cNvPr id="5" name="TextBox 4">
            <a:extLst>
              <a:ext uri="{FF2B5EF4-FFF2-40B4-BE49-F238E27FC236}">
                <a16:creationId xmlns:a16="http://schemas.microsoft.com/office/drawing/2014/main" id="{69A67DB9-95A6-38F3-2920-89E2CAC75598}"/>
              </a:ext>
            </a:extLst>
          </p:cNvPr>
          <p:cNvSpPr txBox="1"/>
          <p:nvPr/>
        </p:nvSpPr>
        <p:spPr>
          <a:xfrm>
            <a:off x="7150767" y="5857965"/>
            <a:ext cx="5374511" cy="523220"/>
          </a:xfrm>
          <a:prstGeom prst="rect">
            <a:avLst/>
          </a:prstGeom>
          <a:noFill/>
        </p:spPr>
        <p:txBody>
          <a:bodyPr wrap="square" rtlCol="0">
            <a:spAutoFit/>
          </a:bodyPr>
          <a:lstStyle/>
          <a:p>
            <a:r>
              <a:rPr lang="en-US" dirty="0"/>
              <a:t>Review: Tian, L. et al. Articulation points in complex networks.</a:t>
            </a:r>
          </a:p>
          <a:p>
            <a:r>
              <a:rPr lang="en-US" dirty="0"/>
              <a:t>Nat. </a:t>
            </a:r>
            <a:r>
              <a:rPr lang="en-US" dirty="0" err="1"/>
              <a:t>Commun</a:t>
            </a:r>
            <a:r>
              <a:rPr lang="en-US" dirty="0"/>
              <a:t>. 8, 14223 </a:t>
            </a:r>
            <a:r>
              <a:rPr lang="en-US" dirty="0" err="1"/>
              <a:t>doi</a:t>
            </a:r>
            <a:r>
              <a:rPr lang="en-US" dirty="0"/>
              <a:t>: 10.1038/ncomms14223 (2017).</a:t>
            </a:r>
            <a:endParaRPr lang="ru-RU" dirty="0"/>
          </a:p>
        </p:txBody>
      </p:sp>
    </p:spTree>
    <p:extLst>
      <p:ext uri="{BB962C8B-B14F-4D97-AF65-F5344CB8AC3E}">
        <p14:creationId xmlns:p14="http://schemas.microsoft.com/office/powerpoint/2010/main" val="35394194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Рисунок 7">
            <a:extLst>
              <a:ext uri="{FF2B5EF4-FFF2-40B4-BE49-F238E27FC236}">
                <a16:creationId xmlns:a16="http://schemas.microsoft.com/office/drawing/2014/main" id="{1DC979DD-DBE4-4B13-868F-E3B98F6101B2}"/>
              </a:ext>
            </a:extLst>
          </p:cNvPr>
          <p:cNvPicPr>
            <a:picLocks noChangeAspect="1"/>
          </p:cNvPicPr>
          <p:nvPr/>
        </p:nvPicPr>
        <p:blipFill>
          <a:blip r:embed="rId3"/>
          <a:srcRect/>
          <a:stretch/>
        </p:blipFill>
        <p:spPr>
          <a:xfrm>
            <a:off x="838200" y="954807"/>
            <a:ext cx="6479308" cy="4859481"/>
          </a:xfrm>
          <a:prstGeom prst="rect">
            <a:avLst/>
          </a:prstGeom>
        </p:spPr>
      </p:pic>
      <p:sp>
        <p:nvSpPr>
          <p:cNvPr id="2" name="Title 1"/>
          <p:cNvSpPr>
            <a:spLocks noGrp="1"/>
          </p:cNvSpPr>
          <p:nvPr>
            <p:ph type="title"/>
          </p:nvPr>
        </p:nvSpPr>
        <p:spPr/>
        <p:txBody>
          <a:bodyPr/>
          <a:lstStyle/>
          <a:p>
            <a:r>
              <a:rPr lang="en-US" dirty="0"/>
              <a:t>Results. Multiplex network</a:t>
            </a:r>
          </a:p>
        </p:txBody>
      </p:sp>
      <p:sp>
        <p:nvSpPr>
          <p:cNvPr id="3" name="Footer Placeholder 2"/>
          <p:cNvSpPr>
            <a:spLocks noGrp="1"/>
          </p:cNvSpPr>
          <p:nvPr>
            <p:ph type="ftr" sz="quarter" idx="11"/>
          </p:nvPr>
        </p:nvSpPr>
        <p:spPr>
          <a:xfrm>
            <a:off x="838200" y="6356350"/>
            <a:ext cx="7315200" cy="365125"/>
          </a:xfrm>
        </p:spPr>
        <p:txBody>
          <a:bodyPr/>
          <a:lstStyle/>
          <a:p>
            <a:r>
              <a:rPr lang="en-US"/>
              <a:t>Artem Vergazov. Articulation Points in Multiplex Networks.</a:t>
            </a:r>
            <a:endParaRPr lang="en-US" dirty="0"/>
          </a:p>
        </p:txBody>
      </p:sp>
      <p:sp>
        <p:nvSpPr>
          <p:cNvPr id="4" name="Slide Number Placeholder 3"/>
          <p:cNvSpPr>
            <a:spLocks noGrp="1"/>
          </p:cNvSpPr>
          <p:nvPr>
            <p:ph type="sldNum" sz="quarter" idx="12"/>
          </p:nvPr>
        </p:nvSpPr>
        <p:spPr/>
        <p:txBody>
          <a:bodyPr/>
          <a:lstStyle/>
          <a:p>
            <a:fld id="{7E5A7253-CC57-45F0-8CC3-8D83B614E818}" type="slidenum">
              <a:rPr lang="en-US" smtClean="0"/>
              <a:t>13</a:t>
            </a:fld>
            <a:endParaRPr lang="en-US"/>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4436F0C3-8A6D-C418-9D74-DBFEF3A996C1}"/>
                  </a:ext>
                </a:extLst>
              </p:cNvPr>
              <p:cNvSpPr txBox="1"/>
              <p:nvPr/>
            </p:nvSpPr>
            <p:spPr>
              <a:xfrm>
                <a:off x="1330532" y="5777526"/>
                <a:ext cx="6188404" cy="646331"/>
              </a:xfrm>
              <a:prstGeom prst="rect">
                <a:avLst/>
              </a:prstGeom>
              <a:noFill/>
            </p:spPr>
            <p:txBody>
              <a:bodyPr wrap="square" rtlCol="0">
                <a:spAutoFit/>
              </a:bodyPr>
              <a:lstStyle/>
              <a:p>
                <a:r>
                  <a:rPr lang="en-US" sz="1800" dirty="0"/>
                  <a:t>Fraction of articulation points in </a:t>
                </a:r>
                <a:r>
                  <a:rPr lang="en-US" sz="1800" dirty="0" err="1"/>
                  <a:t>Erdős</a:t>
                </a:r>
                <a:r>
                  <a:rPr lang="en-US" sz="1800" dirty="0"/>
                  <a:t>–</a:t>
                </a:r>
                <a:r>
                  <a:rPr lang="en-US" sz="1800" dirty="0" err="1"/>
                  <a:t>Rényi</a:t>
                </a:r>
                <a:r>
                  <a:rPr lang="en-US" sz="1800" dirty="0"/>
                  <a:t> (ER) two-layer network. </a:t>
                </a:r>
                <a14:m>
                  <m:oMath xmlns:m="http://schemas.openxmlformats.org/officeDocument/2006/math">
                    <m:r>
                      <a:rPr lang="en-US" sz="1800" b="0" i="1" smtClean="0">
                        <a:latin typeface="Cambria Math" panose="02040503050406030204" pitchFamily="18" charset="0"/>
                      </a:rPr>
                      <m:t>𝑐</m:t>
                    </m:r>
                  </m:oMath>
                </a14:m>
                <a:r>
                  <a:rPr lang="en-US" sz="1800" dirty="0"/>
                  <a:t> is the mean degree of the network nodes.</a:t>
                </a:r>
                <a:endParaRPr lang="ru-RU" sz="1800" dirty="0"/>
              </a:p>
            </p:txBody>
          </p:sp>
        </mc:Choice>
        <mc:Fallback xmlns="">
          <p:sp>
            <p:nvSpPr>
              <p:cNvPr id="9" name="TextBox 8">
                <a:extLst>
                  <a:ext uri="{FF2B5EF4-FFF2-40B4-BE49-F238E27FC236}">
                    <a16:creationId xmlns:a16="http://schemas.microsoft.com/office/drawing/2014/main" id="{4436F0C3-8A6D-C418-9D74-DBFEF3A996C1}"/>
                  </a:ext>
                </a:extLst>
              </p:cNvPr>
              <p:cNvSpPr txBox="1">
                <a:spLocks noRot="1" noChangeAspect="1" noMove="1" noResize="1" noEditPoints="1" noAdjustHandles="1" noChangeArrowheads="1" noChangeShapeType="1" noTextEdit="1"/>
              </p:cNvSpPr>
              <p:nvPr/>
            </p:nvSpPr>
            <p:spPr>
              <a:xfrm>
                <a:off x="1330532" y="5777526"/>
                <a:ext cx="6188404" cy="646331"/>
              </a:xfrm>
              <a:prstGeom prst="rect">
                <a:avLst/>
              </a:prstGeom>
              <a:blipFill>
                <a:blip r:embed="rId4"/>
                <a:stretch>
                  <a:fillRect l="-788" t="-5660" b="-14151"/>
                </a:stretch>
              </a:blipFill>
            </p:spPr>
            <p:txBody>
              <a:bodyPr/>
              <a:lstStyle/>
              <a:p>
                <a:r>
                  <a:rPr lang="ru-RU">
                    <a:noFill/>
                  </a:rPr>
                  <a:t> </a:t>
                </a:r>
              </a:p>
            </p:txBody>
          </p:sp>
        </mc:Fallback>
      </mc:AlternateContent>
      <p:pic>
        <p:nvPicPr>
          <p:cNvPr id="10" name="Рисунок 9" descr="Изображение выглядит как текст, часы, векторная графика&#10;&#10;Автоматически созданное описание">
            <a:extLst>
              <a:ext uri="{FF2B5EF4-FFF2-40B4-BE49-F238E27FC236}">
                <a16:creationId xmlns:a16="http://schemas.microsoft.com/office/drawing/2014/main" id="{1B246A98-D69C-8E67-9757-F4D4EDE36888}"/>
              </a:ext>
            </a:extLst>
          </p:cNvPr>
          <p:cNvPicPr>
            <a:picLocks noChangeAspect="1"/>
          </p:cNvPicPr>
          <p:nvPr/>
        </p:nvPicPr>
        <p:blipFill>
          <a:blip r:embed="rId5"/>
          <a:stretch>
            <a:fillRect/>
          </a:stretch>
        </p:blipFill>
        <p:spPr>
          <a:xfrm>
            <a:off x="7720363" y="2362408"/>
            <a:ext cx="3633437" cy="2008325"/>
          </a:xfrm>
          <a:prstGeom prst="rect">
            <a:avLst/>
          </a:prstGeom>
        </p:spPr>
      </p:pic>
    </p:spTree>
    <p:extLst>
      <p:ext uri="{BB962C8B-B14F-4D97-AF65-F5344CB8AC3E}">
        <p14:creationId xmlns:p14="http://schemas.microsoft.com/office/powerpoint/2010/main" val="40392504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Рисунок 7">
            <a:extLst>
              <a:ext uri="{FF2B5EF4-FFF2-40B4-BE49-F238E27FC236}">
                <a16:creationId xmlns:a16="http://schemas.microsoft.com/office/drawing/2014/main" id="{D44C6DF5-2653-15DD-C2F9-8DAB8B77ED75}"/>
              </a:ext>
            </a:extLst>
          </p:cNvPr>
          <p:cNvPicPr>
            <a:picLocks noChangeAspect="1"/>
          </p:cNvPicPr>
          <p:nvPr/>
        </p:nvPicPr>
        <p:blipFill>
          <a:blip r:embed="rId3"/>
          <a:srcRect/>
          <a:stretch/>
        </p:blipFill>
        <p:spPr>
          <a:xfrm>
            <a:off x="6292797" y="1353862"/>
            <a:ext cx="5765152" cy="4323864"/>
          </a:xfrm>
          <a:prstGeom prst="rect">
            <a:avLst/>
          </a:prstGeom>
        </p:spPr>
      </p:pic>
      <p:pic>
        <p:nvPicPr>
          <p:cNvPr id="5" name="Рисунок 4">
            <a:extLst>
              <a:ext uri="{FF2B5EF4-FFF2-40B4-BE49-F238E27FC236}">
                <a16:creationId xmlns:a16="http://schemas.microsoft.com/office/drawing/2014/main" id="{B89B094D-EB65-6763-CE1B-BBFBEF9B9DF4}"/>
              </a:ext>
            </a:extLst>
          </p:cNvPr>
          <p:cNvPicPr>
            <a:picLocks noChangeAspect="1"/>
          </p:cNvPicPr>
          <p:nvPr/>
        </p:nvPicPr>
        <p:blipFill>
          <a:blip r:embed="rId4"/>
          <a:stretch>
            <a:fillRect/>
          </a:stretch>
        </p:blipFill>
        <p:spPr>
          <a:xfrm>
            <a:off x="520363" y="1353862"/>
            <a:ext cx="5765152" cy="4323864"/>
          </a:xfrm>
          <a:prstGeom prst="rect">
            <a:avLst/>
          </a:prstGeom>
        </p:spPr>
      </p:pic>
      <p:sp>
        <p:nvSpPr>
          <p:cNvPr id="2" name="Title 1"/>
          <p:cNvSpPr>
            <a:spLocks noGrp="1"/>
          </p:cNvSpPr>
          <p:nvPr>
            <p:ph type="title"/>
          </p:nvPr>
        </p:nvSpPr>
        <p:spPr/>
        <p:txBody>
          <a:bodyPr/>
          <a:lstStyle/>
          <a:p>
            <a:r>
              <a:rPr lang="en-US" dirty="0"/>
              <a:t>Results</a:t>
            </a:r>
          </a:p>
        </p:txBody>
      </p:sp>
      <p:sp>
        <p:nvSpPr>
          <p:cNvPr id="3" name="Footer Placeholder 2"/>
          <p:cNvSpPr>
            <a:spLocks noGrp="1"/>
          </p:cNvSpPr>
          <p:nvPr>
            <p:ph type="ftr" sz="quarter" idx="11"/>
          </p:nvPr>
        </p:nvSpPr>
        <p:spPr>
          <a:xfrm>
            <a:off x="838200" y="6356350"/>
            <a:ext cx="7315200" cy="365125"/>
          </a:xfrm>
        </p:spPr>
        <p:txBody>
          <a:bodyPr/>
          <a:lstStyle/>
          <a:p>
            <a:r>
              <a:rPr lang="en-US"/>
              <a:t>Artem Vergazov. Articulation Points in Multiplex Networks.</a:t>
            </a:r>
            <a:endParaRPr lang="en-US" dirty="0"/>
          </a:p>
        </p:txBody>
      </p:sp>
      <p:sp>
        <p:nvSpPr>
          <p:cNvPr id="4" name="Slide Number Placeholder 3"/>
          <p:cNvSpPr>
            <a:spLocks noGrp="1"/>
          </p:cNvSpPr>
          <p:nvPr>
            <p:ph type="sldNum" sz="quarter" idx="12"/>
          </p:nvPr>
        </p:nvSpPr>
        <p:spPr/>
        <p:txBody>
          <a:bodyPr/>
          <a:lstStyle/>
          <a:p>
            <a:fld id="{7E5A7253-CC57-45F0-8CC3-8D83B614E818}" type="slidenum">
              <a:rPr lang="en-US" smtClean="0"/>
              <a:t>14</a:t>
            </a:fld>
            <a:endParaRPr lang="en-US"/>
          </a:p>
        </p:txBody>
      </p:sp>
      <p:sp>
        <p:nvSpPr>
          <p:cNvPr id="9" name="TextBox 8">
            <a:extLst>
              <a:ext uri="{FF2B5EF4-FFF2-40B4-BE49-F238E27FC236}">
                <a16:creationId xmlns:a16="http://schemas.microsoft.com/office/drawing/2014/main" id="{1C8B02B2-517B-FA4A-ABC6-67F6CA16FB39}"/>
              </a:ext>
            </a:extLst>
          </p:cNvPr>
          <p:cNvSpPr txBox="1"/>
          <p:nvPr/>
        </p:nvSpPr>
        <p:spPr>
          <a:xfrm>
            <a:off x="2489685" y="5632885"/>
            <a:ext cx="2503420" cy="461665"/>
          </a:xfrm>
          <a:prstGeom prst="rect">
            <a:avLst/>
          </a:prstGeom>
          <a:noFill/>
        </p:spPr>
        <p:txBody>
          <a:bodyPr wrap="square" rtlCol="0">
            <a:spAutoFit/>
          </a:bodyPr>
          <a:lstStyle/>
          <a:p>
            <a:r>
              <a:rPr lang="en-US" sz="2400" dirty="0"/>
              <a:t>Monoplex case</a:t>
            </a:r>
            <a:endParaRPr lang="ru-RU" sz="2400" dirty="0"/>
          </a:p>
        </p:txBody>
      </p:sp>
      <p:sp>
        <p:nvSpPr>
          <p:cNvPr id="10" name="TextBox 9">
            <a:extLst>
              <a:ext uri="{FF2B5EF4-FFF2-40B4-BE49-F238E27FC236}">
                <a16:creationId xmlns:a16="http://schemas.microsoft.com/office/drawing/2014/main" id="{E42F741C-1649-FE73-4EA0-4F2B37C1DF15}"/>
              </a:ext>
            </a:extLst>
          </p:cNvPr>
          <p:cNvSpPr txBox="1"/>
          <p:nvPr/>
        </p:nvSpPr>
        <p:spPr>
          <a:xfrm>
            <a:off x="8153400" y="5632884"/>
            <a:ext cx="2503420" cy="461665"/>
          </a:xfrm>
          <a:prstGeom prst="rect">
            <a:avLst/>
          </a:prstGeom>
          <a:noFill/>
        </p:spPr>
        <p:txBody>
          <a:bodyPr wrap="square" rtlCol="0">
            <a:spAutoFit/>
          </a:bodyPr>
          <a:lstStyle/>
          <a:p>
            <a:r>
              <a:rPr lang="en-US" sz="2400" dirty="0"/>
              <a:t>Multiplex case</a:t>
            </a:r>
            <a:endParaRPr lang="ru-RU" sz="2400" dirty="0"/>
          </a:p>
        </p:txBody>
      </p:sp>
    </p:spTree>
    <p:extLst>
      <p:ext uri="{BB962C8B-B14F-4D97-AF65-F5344CB8AC3E}">
        <p14:creationId xmlns:p14="http://schemas.microsoft.com/office/powerpoint/2010/main" val="32193462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4">
            <a:extLst>
              <a:ext uri="{FF2B5EF4-FFF2-40B4-BE49-F238E27FC236}">
                <a16:creationId xmlns:a16="http://schemas.microsoft.com/office/drawing/2014/main" id="{265DAEE6-D1D1-9CA8-A8AD-DBE5B0161010}"/>
              </a:ext>
            </a:extLst>
          </p:cNvPr>
          <p:cNvPicPr>
            <a:picLocks noChangeAspect="1"/>
          </p:cNvPicPr>
          <p:nvPr/>
        </p:nvPicPr>
        <p:blipFill>
          <a:blip r:embed="rId3"/>
          <a:srcRect/>
          <a:stretch/>
        </p:blipFill>
        <p:spPr bwMode="auto">
          <a:xfrm>
            <a:off x="830253" y="991704"/>
            <a:ext cx="5866276" cy="4399707"/>
          </a:xfrm>
          <a:prstGeom prst="rect">
            <a:avLst/>
          </a:prstGeom>
          <a:noFill/>
          <a:ln>
            <a:noFill/>
          </a:ln>
        </p:spPr>
      </p:pic>
      <p:sp>
        <p:nvSpPr>
          <p:cNvPr id="2" name="Title 1"/>
          <p:cNvSpPr>
            <a:spLocks noGrp="1"/>
          </p:cNvSpPr>
          <p:nvPr>
            <p:ph type="title"/>
          </p:nvPr>
        </p:nvSpPr>
        <p:spPr/>
        <p:txBody>
          <a:bodyPr/>
          <a:lstStyle/>
          <a:p>
            <a:r>
              <a:rPr lang="en-US" dirty="0"/>
              <a:t>Results</a:t>
            </a:r>
          </a:p>
        </p:txBody>
      </p:sp>
      <p:sp>
        <p:nvSpPr>
          <p:cNvPr id="3" name="Footer Placeholder 2"/>
          <p:cNvSpPr>
            <a:spLocks noGrp="1"/>
          </p:cNvSpPr>
          <p:nvPr>
            <p:ph type="ftr" sz="quarter" idx="11"/>
          </p:nvPr>
        </p:nvSpPr>
        <p:spPr>
          <a:xfrm>
            <a:off x="838200" y="6356350"/>
            <a:ext cx="7315200" cy="365125"/>
          </a:xfrm>
        </p:spPr>
        <p:txBody>
          <a:bodyPr/>
          <a:lstStyle/>
          <a:p>
            <a:r>
              <a:rPr lang="en-US"/>
              <a:t>Artem Vergazov. Articulation Points in Multiplex Networks.</a:t>
            </a:r>
            <a:endParaRPr lang="en-US" dirty="0"/>
          </a:p>
        </p:txBody>
      </p:sp>
      <p:sp>
        <p:nvSpPr>
          <p:cNvPr id="4" name="Slide Number Placeholder 3"/>
          <p:cNvSpPr>
            <a:spLocks noGrp="1"/>
          </p:cNvSpPr>
          <p:nvPr>
            <p:ph type="sldNum" sz="quarter" idx="12"/>
          </p:nvPr>
        </p:nvSpPr>
        <p:spPr/>
        <p:txBody>
          <a:bodyPr/>
          <a:lstStyle/>
          <a:p>
            <a:fld id="{7E5A7253-CC57-45F0-8CC3-8D83B614E818}" type="slidenum">
              <a:rPr lang="en-US" smtClean="0"/>
              <a:t>15</a:t>
            </a:fld>
            <a:endParaRPr lang="en-US"/>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1BB6FFA7-958D-F3FA-3C09-F8F7E84E1559}"/>
                  </a:ext>
                </a:extLst>
              </p:cNvPr>
              <p:cNvSpPr txBox="1"/>
              <p:nvPr/>
            </p:nvSpPr>
            <p:spPr>
              <a:xfrm>
                <a:off x="764432" y="5433020"/>
                <a:ext cx="6366824" cy="923330"/>
              </a:xfrm>
              <a:prstGeom prst="rect">
                <a:avLst/>
              </a:prstGeom>
              <a:noFill/>
            </p:spPr>
            <p:txBody>
              <a:bodyPr wrap="square" rtlCol="0">
                <a:spAutoFit/>
              </a:bodyPr>
              <a:lstStyle/>
              <a:p>
                <a:r>
                  <a:rPr lang="en-US" sz="1800" dirty="0"/>
                  <a:t>Size of the Giant Connected Component (GCC) that is left after a cascade of node failures in a two-layer ER network. </a:t>
                </a:r>
                <a14:m>
                  <m:oMath xmlns:m="http://schemas.openxmlformats.org/officeDocument/2006/math">
                    <m:r>
                      <a:rPr lang="en-US" sz="1800" b="0" i="1" smtClean="0">
                        <a:latin typeface="Cambria Math" panose="02040503050406030204" pitchFamily="18" charset="0"/>
                      </a:rPr>
                      <m:t>𝑝</m:t>
                    </m:r>
                  </m:oMath>
                </a14:m>
                <a:r>
                  <a:rPr lang="en-US" sz="1800" dirty="0"/>
                  <a:t> is the fraction of nodes that are left after the first failure</a:t>
                </a:r>
                <a:endParaRPr lang="ru-RU" sz="1800" dirty="0"/>
              </a:p>
            </p:txBody>
          </p:sp>
        </mc:Choice>
        <mc:Fallback xmlns="">
          <p:sp>
            <p:nvSpPr>
              <p:cNvPr id="12" name="TextBox 11">
                <a:extLst>
                  <a:ext uri="{FF2B5EF4-FFF2-40B4-BE49-F238E27FC236}">
                    <a16:creationId xmlns:a16="http://schemas.microsoft.com/office/drawing/2014/main" id="{1BB6FFA7-958D-F3FA-3C09-F8F7E84E1559}"/>
                  </a:ext>
                </a:extLst>
              </p:cNvPr>
              <p:cNvSpPr txBox="1">
                <a:spLocks noRot="1" noChangeAspect="1" noMove="1" noResize="1" noEditPoints="1" noAdjustHandles="1" noChangeArrowheads="1" noChangeShapeType="1" noTextEdit="1"/>
              </p:cNvSpPr>
              <p:nvPr/>
            </p:nvSpPr>
            <p:spPr>
              <a:xfrm>
                <a:off x="764432" y="5433020"/>
                <a:ext cx="6366824" cy="923330"/>
              </a:xfrm>
              <a:prstGeom prst="rect">
                <a:avLst/>
              </a:prstGeom>
              <a:blipFill>
                <a:blip r:embed="rId4"/>
                <a:stretch>
                  <a:fillRect l="-766" t="-3289" b="-9211"/>
                </a:stretch>
              </a:blipFill>
            </p:spPr>
            <p:txBody>
              <a:bodyPr/>
              <a:lstStyle/>
              <a:p>
                <a:r>
                  <a:rPr lang="ru-RU">
                    <a:noFill/>
                  </a:rPr>
                  <a:t> </a:t>
                </a:r>
              </a:p>
            </p:txBody>
          </p:sp>
        </mc:Fallback>
      </mc:AlternateContent>
      <p:pic>
        <p:nvPicPr>
          <p:cNvPr id="5" name="Рисунок 4">
            <a:extLst>
              <a:ext uri="{FF2B5EF4-FFF2-40B4-BE49-F238E27FC236}">
                <a16:creationId xmlns:a16="http://schemas.microsoft.com/office/drawing/2014/main" id="{CE3605E5-9A8B-40F6-09A1-7C23D1831362}"/>
              </a:ext>
            </a:extLst>
          </p:cNvPr>
          <p:cNvPicPr>
            <a:picLocks noChangeAspect="1"/>
          </p:cNvPicPr>
          <p:nvPr/>
        </p:nvPicPr>
        <p:blipFill>
          <a:blip r:embed="rId5"/>
          <a:stretch>
            <a:fillRect/>
          </a:stretch>
        </p:blipFill>
        <p:spPr>
          <a:xfrm>
            <a:off x="7651098" y="991704"/>
            <a:ext cx="1763995" cy="1752669"/>
          </a:xfrm>
          <a:prstGeom prst="rect">
            <a:avLst/>
          </a:prstGeom>
        </p:spPr>
      </p:pic>
      <p:pic>
        <p:nvPicPr>
          <p:cNvPr id="6" name="Рисунок 5">
            <a:extLst>
              <a:ext uri="{FF2B5EF4-FFF2-40B4-BE49-F238E27FC236}">
                <a16:creationId xmlns:a16="http://schemas.microsoft.com/office/drawing/2014/main" id="{C637F11E-2904-89F9-4740-56DA4D346CF6}"/>
              </a:ext>
            </a:extLst>
          </p:cNvPr>
          <p:cNvPicPr>
            <a:picLocks noChangeAspect="1"/>
          </p:cNvPicPr>
          <p:nvPr/>
        </p:nvPicPr>
        <p:blipFill>
          <a:blip r:embed="rId6"/>
          <a:stretch>
            <a:fillRect/>
          </a:stretch>
        </p:blipFill>
        <p:spPr>
          <a:xfrm>
            <a:off x="7651098" y="2994983"/>
            <a:ext cx="1763994" cy="1778242"/>
          </a:xfrm>
          <a:prstGeom prst="rect">
            <a:avLst/>
          </a:prstGeom>
        </p:spPr>
      </p:pic>
      <p:pic>
        <p:nvPicPr>
          <p:cNvPr id="8" name="Рисунок 7">
            <a:extLst>
              <a:ext uri="{FF2B5EF4-FFF2-40B4-BE49-F238E27FC236}">
                <a16:creationId xmlns:a16="http://schemas.microsoft.com/office/drawing/2014/main" id="{5CE5C2B9-0800-47DB-BD24-EA3032284BFD}"/>
              </a:ext>
            </a:extLst>
          </p:cNvPr>
          <p:cNvPicPr>
            <a:picLocks noChangeAspect="1"/>
          </p:cNvPicPr>
          <p:nvPr/>
        </p:nvPicPr>
        <p:blipFill>
          <a:blip r:embed="rId7"/>
          <a:stretch>
            <a:fillRect/>
          </a:stretch>
        </p:blipFill>
        <p:spPr>
          <a:xfrm>
            <a:off x="9688427" y="991705"/>
            <a:ext cx="1763995" cy="1766844"/>
          </a:xfrm>
          <a:prstGeom prst="rect">
            <a:avLst/>
          </a:prstGeom>
        </p:spPr>
      </p:pic>
      <p:pic>
        <p:nvPicPr>
          <p:cNvPr id="10" name="Рисунок 9">
            <a:extLst>
              <a:ext uri="{FF2B5EF4-FFF2-40B4-BE49-F238E27FC236}">
                <a16:creationId xmlns:a16="http://schemas.microsoft.com/office/drawing/2014/main" id="{B50DD8D6-414B-9A4A-CCE0-DEC087FEDAB1}"/>
              </a:ext>
            </a:extLst>
          </p:cNvPr>
          <p:cNvPicPr>
            <a:picLocks noChangeAspect="1"/>
          </p:cNvPicPr>
          <p:nvPr/>
        </p:nvPicPr>
        <p:blipFill>
          <a:blip r:embed="rId8"/>
          <a:stretch>
            <a:fillRect/>
          </a:stretch>
        </p:blipFill>
        <p:spPr>
          <a:xfrm>
            <a:off x="9688428" y="2984174"/>
            <a:ext cx="1781119" cy="1778240"/>
          </a:xfrm>
          <a:prstGeom prst="rect">
            <a:avLst/>
          </a:prstGeom>
        </p:spPr>
      </p:pic>
      <p:sp>
        <p:nvSpPr>
          <p:cNvPr id="13" name="TextBox 12">
            <a:extLst>
              <a:ext uri="{FF2B5EF4-FFF2-40B4-BE49-F238E27FC236}">
                <a16:creationId xmlns:a16="http://schemas.microsoft.com/office/drawing/2014/main" id="{78AA77A0-5051-665A-667E-42CBC5BAF61E}"/>
              </a:ext>
            </a:extLst>
          </p:cNvPr>
          <p:cNvSpPr txBox="1"/>
          <p:nvPr/>
        </p:nvSpPr>
        <p:spPr>
          <a:xfrm>
            <a:off x="7558268" y="5139159"/>
            <a:ext cx="4155312" cy="954107"/>
          </a:xfrm>
          <a:prstGeom prst="rect">
            <a:avLst/>
          </a:prstGeom>
          <a:noFill/>
        </p:spPr>
        <p:txBody>
          <a:bodyPr wrap="square" rtlCol="0">
            <a:spAutoFit/>
          </a:bodyPr>
          <a:lstStyle/>
          <a:p>
            <a:r>
              <a:rPr lang="en-US" dirty="0"/>
              <a:t>Review: </a:t>
            </a:r>
            <a:r>
              <a:rPr lang="en-US" dirty="0" err="1"/>
              <a:t>Buldyrev</a:t>
            </a:r>
            <a:r>
              <a:rPr lang="en-US" dirty="0"/>
              <a:t>, S., </a:t>
            </a:r>
            <a:r>
              <a:rPr lang="en-US" dirty="0" err="1"/>
              <a:t>Parshani</a:t>
            </a:r>
            <a:r>
              <a:rPr lang="en-US" dirty="0"/>
              <a:t>, R., Paul, G. et al. Catastrophic cascade of failures in interdependent networks. Nature 464, 1025–1028 (2010). https://doi.org/10.1038/nature08932</a:t>
            </a:r>
            <a:endParaRPr lang="ru-RU" dirty="0"/>
          </a:p>
        </p:txBody>
      </p:sp>
    </p:spTree>
    <p:extLst>
      <p:ext uri="{BB962C8B-B14F-4D97-AF65-F5344CB8AC3E}">
        <p14:creationId xmlns:p14="http://schemas.microsoft.com/office/powerpoint/2010/main" val="24953443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 and conclusions</a:t>
            </a:r>
          </a:p>
        </p:txBody>
      </p:sp>
      <p:sp>
        <p:nvSpPr>
          <p:cNvPr id="3" name="Footer Placeholder 2"/>
          <p:cNvSpPr>
            <a:spLocks noGrp="1"/>
          </p:cNvSpPr>
          <p:nvPr>
            <p:ph type="ftr" sz="quarter" idx="11"/>
          </p:nvPr>
        </p:nvSpPr>
        <p:spPr>
          <a:xfrm>
            <a:off x="838200" y="6356350"/>
            <a:ext cx="7315200" cy="365125"/>
          </a:xfrm>
        </p:spPr>
        <p:txBody>
          <a:bodyPr/>
          <a:lstStyle/>
          <a:p>
            <a:r>
              <a:rPr lang="en-US"/>
              <a:t>Artem Vergazov. Articulation Points in Multiplex Networks.</a:t>
            </a:r>
            <a:endParaRPr lang="en-US" dirty="0"/>
          </a:p>
        </p:txBody>
      </p:sp>
      <p:sp>
        <p:nvSpPr>
          <p:cNvPr id="4" name="Slide Number Placeholder 3"/>
          <p:cNvSpPr>
            <a:spLocks noGrp="1"/>
          </p:cNvSpPr>
          <p:nvPr>
            <p:ph type="sldNum" sz="quarter" idx="12"/>
          </p:nvPr>
        </p:nvSpPr>
        <p:spPr/>
        <p:txBody>
          <a:bodyPr/>
          <a:lstStyle/>
          <a:p>
            <a:fld id="{7E5A7253-CC57-45F0-8CC3-8D83B614E818}" type="slidenum">
              <a:rPr lang="en-US" smtClean="0"/>
              <a:t>16</a:t>
            </a:fld>
            <a:endParaRPr lang="en-US"/>
          </a:p>
        </p:txBody>
      </p:sp>
      <p:sp>
        <p:nvSpPr>
          <p:cNvPr id="6" name="Content Placeholder 4">
            <a:extLst>
              <a:ext uri="{FF2B5EF4-FFF2-40B4-BE49-F238E27FC236}">
                <a16:creationId xmlns:a16="http://schemas.microsoft.com/office/drawing/2014/main" id="{781E4934-AB03-8B05-FAB9-A1C3591CD65D}"/>
              </a:ext>
            </a:extLst>
          </p:cNvPr>
          <p:cNvSpPr txBox="1">
            <a:spLocks/>
          </p:cNvSpPr>
          <p:nvPr/>
        </p:nvSpPr>
        <p:spPr>
          <a:xfrm>
            <a:off x="838200" y="1814146"/>
            <a:ext cx="10515600" cy="4351338"/>
          </a:xfrm>
          <a:prstGeom prst="rect">
            <a:avLst/>
          </a:prstGeom>
        </p:spPr>
        <p:txBody>
          <a:bodyPr vert="horz" lIns="91440" tIns="45720" rIns="91440" bIns="45720" rtlCol="0">
            <a:norm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accent1"/>
              </a:buClr>
              <a:buFont typeface="Arial" panose="020B0604020202020204" pitchFamily="34" charset="0"/>
              <a:buNone/>
              <a:defRPr sz="2800" b="0" i="0" u="none" strike="noStrike" cap="none">
                <a:solidFill>
                  <a:srgbClr val="000000"/>
                </a:solidFill>
                <a:latin typeface="Arial"/>
                <a:ea typeface="Arial"/>
                <a:cs typeface="Arial"/>
                <a:sym typeface="Arial"/>
              </a:defRPr>
            </a:lvl1pPr>
            <a:lvl2pPr marL="285750" marR="0" lvl="1" indent="-285750" algn="l" rtl="0">
              <a:lnSpc>
                <a:spcPct val="100000"/>
              </a:lnSpc>
              <a:spcBef>
                <a:spcPts val="0"/>
              </a:spcBef>
              <a:spcAft>
                <a:spcPts val="0"/>
              </a:spcAft>
              <a:buClr>
                <a:srgbClr val="000000"/>
              </a:buClr>
              <a:buFont typeface="Arial" panose="020B0604020202020204" pitchFamily="34" charset="0"/>
              <a:buChar char="•"/>
              <a:defRPr sz="2800" b="0" i="0" u="none" strike="noStrike" cap="none">
                <a:solidFill>
                  <a:srgbClr val="000000"/>
                </a:solidFill>
                <a:latin typeface="Arial"/>
                <a:ea typeface="Arial"/>
                <a:cs typeface="Arial"/>
                <a:sym typeface="Arial"/>
              </a:defRPr>
            </a:lvl2pPr>
            <a:lvl3pPr marL="746125" marR="0" lvl="2" indent="0" algn="l" rtl="0">
              <a:lnSpc>
                <a:spcPct val="100000"/>
              </a:lnSpc>
              <a:spcBef>
                <a:spcPts val="0"/>
              </a:spcBef>
              <a:spcAft>
                <a:spcPts val="0"/>
              </a:spcAft>
              <a:buClr>
                <a:schemeClr val="accent1"/>
              </a:buClr>
              <a:buFont typeface="Arial" panose="020B0604020202020204" pitchFamily="34" charset="0"/>
              <a:buNone/>
              <a:defRPr sz="2000" b="0" i="0" u="none" strike="noStrike" cap="none">
                <a:solidFill>
                  <a:srgbClr val="000000"/>
                </a:solidFill>
                <a:latin typeface="Arial"/>
                <a:ea typeface="Arial"/>
                <a:cs typeface="Arial"/>
                <a:sym typeface="Arial"/>
              </a:defRPr>
            </a:lvl3pPr>
            <a:lvl4pPr marL="460375" marR="0" lvl="3" indent="0" algn="l" rtl="0">
              <a:lnSpc>
                <a:spcPct val="100000"/>
              </a:lnSpc>
              <a:spcBef>
                <a:spcPts val="0"/>
              </a:spcBef>
              <a:spcAft>
                <a:spcPts val="0"/>
              </a:spcAft>
              <a:buClr>
                <a:schemeClr val="accent1"/>
              </a:buClr>
              <a:buFont typeface="Arial" panose="020B0604020202020204" pitchFamily="34" charset="0"/>
              <a:buNone/>
              <a:defRPr sz="2400" b="0" i="0" u="none" strike="noStrike" cap="none">
                <a:solidFill>
                  <a:srgbClr val="000000"/>
                </a:solidFill>
                <a:latin typeface="Arial"/>
                <a:ea typeface="Arial"/>
                <a:cs typeface="Arial"/>
                <a:sym typeface="Arial"/>
              </a:defRPr>
            </a:lvl4pPr>
            <a:lvl5pPr marL="1090613" marR="0" lvl="4" indent="0" algn="l" rtl="0">
              <a:lnSpc>
                <a:spcPct val="100000"/>
              </a:lnSpc>
              <a:spcBef>
                <a:spcPts val="0"/>
              </a:spcBef>
              <a:spcAft>
                <a:spcPts val="0"/>
              </a:spcAft>
              <a:buClr>
                <a:schemeClr val="accent1"/>
              </a:buClr>
              <a:buFont typeface="Arial" panose="020B0604020202020204" pitchFamily="34" charset="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514350" indent="-514350" algn="just">
              <a:buFont typeface="+mj-lt"/>
              <a:buAutoNum type="arabicPeriod"/>
            </a:pPr>
            <a:r>
              <a:rPr lang="en-US" dirty="0"/>
              <a:t>For monoplex networks, results agree with previous studies and theoretical predictions</a:t>
            </a:r>
          </a:p>
          <a:p>
            <a:pPr marL="514350" indent="-514350" algn="just">
              <a:buFont typeface="+mj-lt"/>
              <a:buAutoNum type="arabicPeriod"/>
            </a:pPr>
            <a:endParaRPr lang="en-US" dirty="0"/>
          </a:p>
          <a:p>
            <a:pPr marL="514350" indent="-514350" algn="just">
              <a:buFont typeface="+mj-lt"/>
              <a:buAutoNum type="arabicPeriod"/>
            </a:pPr>
            <a:r>
              <a:rPr lang="en-US" dirty="0"/>
              <a:t>For multiplex networks, we see the change in the fraction of APs because of the cascading behavior</a:t>
            </a:r>
          </a:p>
          <a:p>
            <a:endParaRPr lang="en-US" dirty="0"/>
          </a:p>
        </p:txBody>
      </p:sp>
    </p:spTree>
    <p:extLst>
      <p:ext uri="{BB962C8B-B14F-4D97-AF65-F5344CB8AC3E}">
        <p14:creationId xmlns:p14="http://schemas.microsoft.com/office/powerpoint/2010/main" val="22121947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Current status and outlook</a:t>
            </a:r>
          </a:p>
        </p:txBody>
      </p:sp>
      <p:sp>
        <p:nvSpPr>
          <p:cNvPr id="3" name="Footer Placeholder 2"/>
          <p:cNvSpPr>
            <a:spLocks noGrp="1"/>
          </p:cNvSpPr>
          <p:nvPr>
            <p:ph type="ftr" sz="quarter" idx="11"/>
          </p:nvPr>
        </p:nvSpPr>
        <p:spPr>
          <a:xfrm>
            <a:off x="838200" y="6356350"/>
            <a:ext cx="7315200" cy="365125"/>
          </a:xfrm>
        </p:spPr>
        <p:txBody>
          <a:bodyPr/>
          <a:lstStyle/>
          <a:p>
            <a:r>
              <a:rPr lang="en-US"/>
              <a:t>Artem Vergazov. Articulation Points in Multiplex Networks.</a:t>
            </a:r>
            <a:endParaRPr lang="en-US" dirty="0"/>
          </a:p>
        </p:txBody>
      </p:sp>
      <p:sp>
        <p:nvSpPr>
          <p:cNvPr id="4" name="Slide Number Placeholder 3"/>
          <p:cNvSpPr>
            <a:spLocks noGrp="1"/>
          </p:cNvSpPr>
          <p:nvPr>
            <p:ph type="sldNum" sz="quarter" idx="12"/>
          </p:nvPr>
        </p:nvSpPr>
        <p:spPr/>
        <p:txBody>
          <a:bodyPr/>
          <a:lstStyle/>
          <a:p>
            <a:fld id="{7E5A7253-CC57-45F0-8CC3-8D83B614E818}" type="slidenum">
              <a:rPr lang="en-US" smtClean="0"/>
              <a:t>17</a:t>
            </a:fld>
            <a:endParaRPr lang="en-US"/>
          </a:p>
        </p:txBody>
      </p:sp>
      <p:sp>
        <p:nvSpPr>
          <p:cNvPr id="5" name="Content Placeholder 4"/>
          <p:cNvSpPr>
            <a:spLocks noGrp="1"/>
          </p:cNvSpPr>
          <p:nvPr>
            <p:ph idx="1"/>
          </p:nvPr>
        </p:nvSpPr>
        <p:spPr/>
        <p:txBody>
          <a:bodyPr/>
          <a:lstStyle/>
          <a:p>
            <a:r>
              <a:rPr lang="en-US" dirty="0"/>
              <a:t>Literature review has been the main focus so far.</a:t>
            </a:r>
          </a:p>
          <a:p>
            <a:r>
              <a:rPr lang="en-US" dirty="0"/>
              <a:t>A number of published results reproduced.</a:t>
            </a:r>
          </a:p>
          <a:p>
            <a:r>
              <a:rPr lang="en-US" dirty="0"/>
              <a:t>Initial results on multiplex networks.</a:t>
            </a:r>
          </a:p>
          <a:p>
            <a:endParaRPr lang="en-US" dirty="0"/>
          </a:p>
          <a:p>
            <a:r>
              <a:rPr lang="en-US" dirty="0"/>
              <a:t>Next steps:</a:t>
            </a:r>
          </a:p>
          <a:p>
            <a:pPr marL="457200" indent="-457200">
              <a:buFont typeface="Arial" panose="020B0604020202020204" pitchFamily="34" charset="0"/>
              <a:buChar char="•"/>
            </a:pPr>
            <a:r>
              <a:rPr lang="en-US" dirty="0"/>
              <a:t>Feb 2023: study APs in configuration networks</a:t>
            </a:r>
          </a:p>
          <a:p>
            <a:pPr marL="457200" indent="-457200">
              <a:buFont typeface="Arial" panose="020B0604020202020204" pitchFamily="34" charset="0"/>
              <a:buChar char="•"/>
            </a:pPr>
            <a:r>
              <a:rPr lang="en-US" dirty="0"/>
              <a:t>Mar 2023: real-world network analysis</a:t>
            </a:r>
          </a:p>
          <a:p>
            <a:pPr marL="457200" indent="-457200">
              <a:buFont typeface="Arial" panose="020B0604020202020204" pitchFamily="34" charset="0"/>
              <a:buChar char="•"/>
            </a:pPr>
            <a:r>
              <a:rPr lang="en-US" dirty="0"/>
              <a:t>Apr 2023: paper</a:t>
            </a:r>
          </a:p>
          <a:p>
            <a:pPr marL="457200" indent="-457200">
              <a:buFont typeface="Arial" panose="020B0604020202020204" pitchFamily="34" charset="0"/>
              <a:buChar char="•"/>
            </a:pPr>
            <a:r>
              <a:rPr lang="en-US" dirty="0"/>
              <a:t>May-June 2023: thesis</a:t>
            </a:r>
            <a:endParaRPr lang="ru-RU" dirty="0"/>
          </a:p>
        </p:txBody>
      </p:sp>
    </p:spTree>
    <p:extLst>
      <p:ext uri="{BB962C8B-B14F-4D97-AF65-F5344CB8AC3E}">
        <p14:creationId xmlns:p14="http://schemas.microsoft.com/office/powerpoint/2010/main" val="9094204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Acknowledgements</a:t>
            </a:r>
          </a:p>
        </p:txBody>
      </p:sp>
      <p:sp>
        <p:nvSpPr>
          <p:cNvPr id="3" name="Footer Placeholder 2"/>
          <p:cNvSpPr>
            <a:spLocks noGrp="1"/>
          </p:cNvSpPr>
          <p:nvPr>
            <p:ph type="ftr" sz="quarter" idx="11"/>
          </p:nvPr>
        </p:nvSpPr>
        <p:spPr>
          <a:xfrm>
            <a:off x="838200" y="6356350"/>
            <a:ext cx="7315200" cy="365125"/>
          </a:xfrm>
        </p:spPr>
        <p:txBody>
          <a:bodyPr/>
          <a:lstStyle/>
          <a:p>
            <a:r>
              <a:rPr lang="en-US"/>
              <a:t>Artem Vergazov. Articulation Points in Multiplex Networks.</a:t>
            </a:r>
            <a:endParaRPr lang="en-US" dirty="0"/>
          </a:p>
        </p:txBody>
      </p:sp>
      <p:sp>
        <p:nvSpPr>
          <p:cNvPr id="4" name="Slide Number Placeholder 3"/>
          <p:cNvSpPr>
            <a:spLocks noGrp="1"/>
          </p:cNvSpPr>
          <p:nvPr>
            <p:ph type="sldNum" sz="quarter" idx="12"/>
          </p:nvPr>
        </p:nvSpPr>
        <p:spPr/>
        <p:txBody>
          <a:bodyPr/>
          <a:lstStyle/>
          <a:p>
            <a:fld id="{7E5A7253-CC57-45F0-8CC3-8D83B614E818}" type="slidenum">
              <a:rPr lang="en-US" smtClean="0"/>
              <a:t>18</a:t>
            </a:fld>
            <a:endParaRPr lang="en-US"/>
          </a:p>
        </p:txBody>
      </p:sp>
      <p:sp>
        <p:nvSpPr>
          <p:cNvPr id="5" name="Content Placeholder 4"/>
          <p:cNvSpPr>
            <a:spLocks noGrp="1"/>
          </p:cNvSpPr>
          <p:nvPr>
            <p:ph idx="1"/>
          </p:nvPr>
        </p:nvSpPr>
        <p:spPr/>
        <p:txBody>
          <a:bodyPr/>
          <a:lstStyle/>
          <a:p>
            <a:r>
              <a:rPr lang="en-US" dirty="0"/>
              <a:t>Prof. Vladimir </a:t>
            </a:r>
            <a:r>
              <a:rPr lang="en-US" dirty="0" err="1"/>
              <a:t>Palyulin</a:t>
            </a:r>
            <a:endParaRPr lang="en-US" dirty="0"/>
          </a:p>
          <a:p>
            <a:endParaRPr lang="en-US" dirty="0"/>
          </a:p>
          <a:p>
            <a:r>
              <a:rPr lang="en-US" dirty="0"/>
              <a:t>Saeed </a:t>
            </a:r>
            <a:r>
              <a:rPr lang="en-US" dirty="0" err="1"/>
              <a:t>Osat</a:t>
            </a:r>
            <a:endParaRPr lang="en-US" dirty="0"/>
          </a:p>
        </p:txBody>
      </p:sp>
    </p:spTree>
    <p:extLst>
      <p:ext uri="{BB962C8B-B14F-4D97-AF65-F5344CB8AC3E}">
        <p14:creationId xmlns:p14="http://schemas.microsoft.com/office/powerpoint/2010/main" val="33923556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838200" y="6356350"/>
            <a:ext cx="7315200" cy="365125"/>
          </a:xfrm>
        </p:spPr>
        <p:txBody>
          <a:bodyPr/>
          <a:lstStyle/>
          <a:p>
            <a:r>
              <a:rPr lang="en-US"/>
              <a:t>Artem Vergazov. Articulation Points in Multiplex Networks.</a:t>
            </a:r>
            <a:endParaRPr lang="en-US" dirty="0"/>
          </a:p>
        </p:txBody>
      </p:sp>
      <p:sp>
        <p:nvSpPr>
          <p:cNvPr id="4" name="Slide Number Placeholder 3"/>
          <p:cNvSpPr>
            <a:spLocks noGrp="1"/>
          </p:cNvSpPr>
          <p:nvPr>
            <p:ph type="sldNum" sz="quarter" idx="12"/>
          </p:nvPr>
        </p:nvSpPr>
        <p:spPr/>
        <p:txBody>
          <a:bodyPr/>
          <a:lstStyle/>
          <a:p>
            <a:fld id="{7E5A7253-CC57-45F0-8CC3-8D83B614E818}" type="slidenum">
              <a:rPr lang="en-US" smtClean="0"/>
              <a:t>19</a:t>
            </a:fld>
            <a:endParaRPr lang="en-US"/>
          </a:p>
        </p:txBody>
      </p:sp>
      <p:sp>
        <p:nvSpPr>
          <p:cNvPr id="7" name="Заголовок 6">
            <a:extLst>
              <a:ext uri="{FF2B5EF4-FFF2-40B4-BE49-F238E27FC236}">
                <a16:creationId xmlns:a16="http://schemas.microsoft.com/office/drawing/2014/main" id="{0247D8E2-5648-92FE-BD32-983D43BC7D45}"/>
              </a:ext>
            </a:extLst>
          </p:cNvPr>
          <p:cNvSpPr>
            <a:spLocks noGrp="1"/>
          </p:cNvSpPr>
          <p:nvPr>
            <p:ph type="title"/>
          </p:nvPr>
        </p:nvSpPr>
        <p:spPr>
          <a:xfrm>
            <a:off x="838200" y="2766218"/>
            <a:ext cx="10515600" cy="1325563"/>
          </a:xfrm>
        </p:spPr>
        <p:txBody>
          <a:bodyPr/>
          <a:lstStyle/>
          <a:p>
            <a:r>
              <a:rPr lang="en-US" dirty="0"/>
              <a:t>Thank you for attention</a:t>
            </a:r>
            <a:endParaRPr lang="ru-RU" dirty="0"/>
          </a:p>
        </p:txBody>
      </p:sp>
    </p:spTree>
    <p:extLst>
      <p:ext uri="{BB962C8B-B14F-4D97-AF65-F5344CB8AC3E}">
        <p14:creationId xmlns:p14="http://schemas.microsoft.com/office/powerpoint/2010/main" val="18417820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Introduction. Networks</a:t>
            </a:r>
          </a:p>
        </p:txBody>
      </p:sp>
      <p:sp>
        <p:nvSpPr>
          <p:cNvPr id="5" name="Slide Number Placeholder 4"/>
          <p:cNvSpPr>
            <a:spLocks noGrp="1"/>
          </p:cNvSpPr>
          <p:nvPr>
            <p:ph type="sldNum" sz="quarter" idx="12"/>
          </p:nvPr>
        </p:nvSpPr>
        <p:spPr/>
        <p:txBody>
          <a:bodyPr/>
          <a:lstStyle/>
          <a:p>
            <a:fld id="{7E5A7253-CC57-45F0-8CC3-8D83B614E818}" type="slidenum">
              <a:rPr lang="en-US" smtClean="0"/>
              <a:t>2</a:t>
            </a:fld>
            <a:endParaRPr lang="en-US"/>
          </a:p>
        </p:txBody>
      </p:sp>
      <p:sp>
        <p:nvSpPr>
          <p:cNvPr id="6" name="Footer Placeholder 5"/>
          <p:cNvSpPr>
            <a:spLocks noGrp="1"/>
          </p:cNvSpPr>
          <p:nvPr>
            <p:ph type="ftr" sz="quarter" idx="11"/>
          </p:nvPr>
        </p:nvSpPr>
        <p:spPr/>
        <p:txBody>
          <a:bodyPr/>
          <a:lstStyle/>
          <a:p>
            <a:r>
              <a:rPr lang="en-US"/>
              <a:t>Artem Vergazov. Articulation Points in Multiplex Networks.</a:t>
            </a:r>
            <a:endParaRPr lang="en-US" dirty="0"/>
          </a:p>
        </p:txBody>
      </p:sp>
      <p:pic>
        <p:nvPicPr>
          <p:cNvPr id="9" name="Рисунок 8" descr="Изображение выглядит как текст, антенна&#10;&#10;Автоматически созданное описание">
            <a:extLst>
              <a:ext uri="{FF2B5EF4-FFF2-40B4-BE49-F238E27FC236}">
                <a16:creationId xmlns:a16="http://schemas.microsoft.com/office/drawing/2014/main" id="{E2514A57-8891-6846-9056-A70D0E7F9BEC}"/>
              </a:ext>
            </a:extLst>
          </p:cNvPr>
          <p:cNvPicPr>
            <a:picLocks noChangeAspect="1"/>
          </p:cNvPicPr>
          <p:nvPr/>
        </p:nvPicPr>
        <p:blipFill rotWithShape="1">
          <a:blip r:embed="rId3"/>
          <a:srcRect l="13543" t="12857" r="10514" b="11486"/>
          <a:stretch/>
        </p:blipFill>
        <p:spPr>
          <a:xfrm>
            <a:off x="6350725" y="2030964"/>
            <a:ext cx="4519749" cy="3377058"/>
          </a:xfrm>
          <a:prstGeom prst="rect">
            <a:avLst/>
          </a:prstGeom>
        </p:spPr>
      </p:pic>
      <p:pic>
        <p:nvPicPr>
          <p:cNvPr id="11" name="Рисунок 10" descr="Изображение выглядит как красный, сидит, внутренний, растение&#10;&#10;Автоматически созданное описание">
            <a:extLst>
              <a:ext uri="{FF2B5EF4-FFF2-40B4-BE49-F238E27FC236}">
                <a16:creationId xmlns:a16="http://schemas.microsoft.com/office/drawing/2014/main" id="{19494788-1032-6567-7B95-6C898CF4A536}"/>
              </a:ext>
            </a:extLst>
          </p:cNvPr>
          <p:cNvPicPr>
            <a:picLocks noChangeAspect="1"/>
          </p:cNvPicPr>
          <p:nvPr/>
        </p:nvPicPr>
        <p:blipFill>
          <a:blip r:embed="rId4"/>
          <a:stretch>
            <a:fillRect/>
          </a:stretch>
        </p:blipFill>
        <p:spPr>
          <a:xfrm>
            <a:off x="1073331" y="2030964"/>
            <a:ext cx="4635841" cy="3377058"/>
          </a:xfrm>
          <a:prstGeom prst="rect">
            <a:avLst/>
          </a:prstGeom>
        </p:spPr>
      </p:pic>
      <p:sp>
        <p:nvSpPr>
          <p:cNvPr id="12" name="TextBox 11">
            <a:extLst>
              <a:ext uri="{FF2B5EF4-FFF2-40B4-BE49-F238E27FC236}">
                <a16:creationId xmlns:a16="http://schemas.microsoft.com/office/drawing/2014/main" id="{25E75583-59BE-8DC8-9F5D-272C0155E1A4}"/>
              </a:ext>
            </a:extLst>
          </p:cNvPr>
          <p:cNvSpPr txBox="1"/>
          <p:nvPr/>
        </p:nvSpPr>
        <p:spPr>
          <a:xfrm>
            <a:off x="2320514" y="5670186"/>
            <a:ext cx="1842696" cy="369332"/>
          </a:xfrm>
          <a:prstGeom prst="rect">
            <a:avLst/>
          </a:prstGeom>
          <a:noFill/>
        </p:spPr>
        <p:txBody>
          <a:bodyPr wrap="square" rtlCol="0">
            <a:spAutoFit/>
          </a:bodyPr>
          <a:lstStyle/>
          <a:p>
            <a:r>
              <a:rPr lang="en-US" sz="1800" dirty="0"/>
              <a:t>Simple network</a:t>
            </a:r>
            <a:endParaRPr lang="ru-RU" sz="1800" dirty="0"/>
          </a:p>
        </p:txBody>
      </p:sp>
      <p:sp>
        <p:nvSpPr>
          <p:cNvPr id="13" name="TextBox 12">
            <a:extLst>
              <a:ext uri="{FF2B5EF4-FFF2-40B4-BE49-F238E27FC236}">
                <a16:creationId xmlns:a16="http://schemas.microsoft.com/office/drawing/2014/main" id="{C969085F-75EC-8DAC-8FD7-1A8F1867DBE1}"/>
              </a:ext>
            </a:extLst>
          </p:cNvPr>
          <p:cNvSpPr txBox="1"/>
          <p:nvPr/>
        </p:nvSpPr>
        <p:spPr>
          <a:xfrm>
            <a:off x="7799294" y="5670186"/>
            <a:ext cx="2072191" cy="369332"/>
          </a:xfrm>
          <a:prstGeom prst="rect">
            <a:avLst/>
          </a:prstGeom>
          <a:noFill/>
        </p:spPr>
        <p:txBody>
          <a:bodyPr wrap="square" rtlCol="0">
            <a:spAutoFit/>
          </a:bodyPr>
          <a:lstStyle/>
          <a:p>
            <a:r>
              <a:rPr lang="en-US" sz="1800" dirty="0"/>
              <a:t>Multiplex network</a:t>
            </a:r>
            <a:endParaRPr lang="ru-RU" sz="1800" dirty="0"/>
          </a:p>
        </p:txBody>
      </p:sp>
    </p:spTree>
    <p:extLst>
      <p:ext uri="{BB962C8B-B14F-4D97-AF65-F5344CB8AC3E}">
        <p14:creationId xmlns:p14="http://schemas.microsoft.com/office/powerpoint/2010/main" val="3826786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Introduction. Networks</a:t>
            </a:r>
          </a:p>
        </p:txBody>
      </p:sp>
      <p:sp>
        <p:nvSpPr>
          <p:cNvPr id="5" name="Slide Number Placeholder 4"/>
          <p:cNvSpPr>
            <a:spLocks noGrp="1"/>
          </p:cNvSpPr>
          <p:nvPr>
            <p:ph type="sldNum" sz="quarter" idx="12"/>
          </p:nvPr>
        </p:nvSpPr>
        <p:spPr/>
        <p:txBody>
          <a:bodyPr/>
          <a:lstStyle/>
          <a:p>
            <a:fld id="{7E5A7253-CC57-45F0-8CC3-8D83B614E818}" type="slidenum">
              <a:rPr lang="en-US" smtClean="0"/>
              <a:t>3</a:t>
            </a:fld>
            <a:endParaRPr lang="en-US"/>
          </a:p>
        </p:txBody>
      </p:sp>
      <p:sp>
        <p:nvSpPr>
          <p:cNvPr id="6" name="Footer Placeholder 5"/>
          <p:cNvSpPr>
            <a:spLocks noGrp="1"/>
          </p:cNvSpPr>
          <p:nvPr>
            <p:ph type="ftr" sz="quarter" idx="11"/>
          </p:nvPr>
        </p:nvSpPr>
        <p:spPr/>
        <p:txBody>
          <a:bodyPr/>
          <a:lstStyle/>
          <a:p>
            <a:r>
              <a:rPr lang="en-US"/>
              <a:t>Artem Vergazov. Articulation Points in Multiplex Networks.</a:t>
            </a:r>
            <a:endParaRPr lang="en-US" dirty="0"/>
          </a:p>
        </p:txBody>
      </p:sp>
      <p:pic>
        <p:nvPicPr>
          <p:cNvPr id="7" name="Рисунок 6">
            <a:extLst>
              <a:ext uri="{FF2B5EF4-FFF2-40B4-BE49-F238E27FC236}">
                <a16:creationId xmlns:a16="http://schemas.microsoft.com/office/drawing/2014/main" id="{18B8E4D8-715F-3D83-6BE3-DF7B513DA130}"/>
              </a:ext>
            </a:extLst>
          </p:cNvPr>
          <p:cNvPicPr>
            <a:picLocks noChangeAspect="1"/>
          </p:cNvPicPr>
          <p:nvPr/>
        </p:nvPicPr>
        <p:blipFill>
          <a:blip r:embed="rId3"/>
          <a:stretch>
            <a:fillRect/>
          </a:stretch>
        </p:blipFill>
        <p:spPr>
          <a:xfrm>
            <a:off x="4443043" y="2080632"/>
            <a:ext cx="2583400" cy="2690089"/>
          </a:xfrm>
          <a:prstGeom prst="rect">
            <a:avLst/>
          </a:prstGeom>
        </p:spPr>
      </p:pic>
      <p:sp>
        <p:nvSpPr>
          <p:cNvPr id="8" name="Прямоугольник 7">
            <a:extLst>
              <a:ext uri="{FF2B5EF4-FFF2-40B4-BE49-F238E27FC236}">
                <a16:creationId xmlns:a16="http://schemas.microsoft.com/office/drawing/2014/main" id="{E8A52EF4-2283-8596-A8A9-70843FADEEF1}"/>
              </a:ext>
            </a:extLst>
          </p:cNvPr>
          <p:cNvSpPr/>
          <p:nvPr/>
        </p:nvSpPr>
        <p:spPr>
          <a:xfrm>
            <a:off x="4086725" y="4501515"/>
            <a:ext cx="1007245" cy="4661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10" name="Рисунок 9">
            <a:extLst>
              <a:ext uri="{FF2B5EF4-FFF2-40B4-BE49-F238E27FC236}">
                <a16:creationId xmlns:a16="http://schemas.microsoft.com/office/drawing/2014/main" id="{B48564A0-A384-1432-F9B2-1B48EDDBA962}"/>
              </a:ext>
            </a:extLst>
          </p:cNvPr>
          <p:cNvPicPr>
            <a:picLocks noChangeAspect="1"/>
          </p:cNvPicPr>
          <p:nvPr/>
        </p:nvPicPr>
        <p:blipFill>
          <a:blip r:embed="rId4"/>
          <a:stretch>
            <a:fillRect/>
          </a:stretch>
        </p:blipFill>
        <p:spPr>
          <a:xfrm>
            <a:off x="1225468" y="2137662"/>
            <a:ext cx="3000494" cy="2619394"/>
          </a:xfrm>
          <a:prstGeom prst="rect">
            <a:avLst/>
          </a:prstGeom>
        </p:spPr>
      </p:pic>
      <p:sp>
        <p:nvSpPr>
          <p:cNvPr id="11" name="TextBox 10">
            <a:extLst>
              <a:ext uri="{FF2B5EF4-FFF2-40B4-BE49-F238E27FC236}">
                <a16:creationId xmlns:a16="http://schemas.microsoft.com/office/drawing/2014/main" id="{CBFE26E0-66AA-E1D2-C649-1FB9F07412ED}"/>
              </a:ext>
            </a:extLst>
          </p:cNvPr>
          <p:cNvSpPr txBox="1"/>
          <p:nvPr/>
        </p:nvSpPr>
        <p:spPr>
          <a:xfrm>
            <a:off x="7684169" y="2080632"/>
            <a:ext cx="4426552" cy="3170099"/>
          </a:xfrm>
          <a:prstGeom prst="rect">
            <a:avLst/>
          </a:prstGeom>
          <a:noFill/>
        </p:spPr>
        <p:txBody>
          <a:bodyPr wrap="square" rtlCol="0">
            <a:spAutoFit/>
          </a:bodyPr>
          <a:lstStyle/>
          <a:p>
            <a:r>
              <a:rPr lang="en-US" sz="2000" dirty="0"/>
              <a:t>Multiplex network examples</a:t>
            </a:r>
          </a:p>
          <a:p>
            <a:endParaRPr lang="en-US" sz="2000" dirty="0"/>
          </a:p>
          <a:p>
            <a:r>
              <a:rPr lang="en-US" sz="2000" dirty="0"/>
              <a:t>Transport</a:t>
            </a:r>
          </a:p>
          <a:p>
            <a:pPr marL="342900" indent="-342900">
              <a:buFont typeface="Arial" panose="020B0604020202020204" pitchFamily="34" charset="0"/>
              <a:buChar char="•"/>
            </a:pPr>
            <a:r>
              <a:rPr lang="en-US" sz="2000" dirty="0"/>
              <a:t>Underground layer</a:t>
            </a:r>
          </a:p>
          <a:p>
            <a:pPr marL="342900" indent="-342900">
              <a:buFont typeface="Arial" panose="020B0604020202020204" pitchFamily="34" charset="0"/>
              <a:buChar char="•"/>
            </a:pPr>
            <a:r>
              <a:rPr lang="en-US" sz="2000" dirty="0"/>
              <a:t>Bus layer</a:t>
            </a:r>
          </a:p>
          <a:p>
            <a:endParaRPr lang="en-US" sz="2000" dirty="0"/>
          </a:p>
          <a:p>
            <a:r>
              <a:rPr lang="en-US" sz="2000" dirty="0"/>
              <a:t>Social</a:t>
            </a:r>
          </a:p>
          <a:p>
            <a:pPr marL="342900" indent="-342900">
              <a:buFont typeface="Arial" panose="020B0604020202020204" pitchFamily="34" charset="0"/>
              <a:buChar char="•"/>
            </a:pPr>
            <a:r>
              <a:rPr lang="en-US" sz="2000" dirty="0"/>
              <a:t>Twitter layer</a:t>
            </a:r>
          </a:p>
          <a:p>
            <a:pPr marL="342900" indent="-342900">
              <a:buFont typeface="Arial" panose="020B0604020202020204" pitchFamily="34" charset="0"/>
              <a:buChar char="•"/>
            </a:pPr>
            <a:r>
              <a:rPr lang="en-US" sz="2000" dirty="0"/>
              <a:t>LinkedIn layer</a:t>
            </a:r>
          </a:p>
          <a:p>
            <a:pPr marL="342900" indent="-342900">
              <a:buFont typeface="Arial" panose="020B0604020202020204" pitchFamily="34" charset="0"/>
              <a:buChar char="•"/>
            </a:pPr>
            <a:endParaRPr lang="en-US" sz="2000" dirty="0"/>
          </a:p>
        </p:txBody>
      </p:sp>
    </p:spTree>
    <p:extLst>
      <p:ext uri="{BB962C8B-B14F-4D97-AF65-F5344CB8AC3E}">
        <p14:creationId xmlns:p14="http://schemas.microsoft.com/office/powerpoint/2010/main" val="1562625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Introduction. Percolation</a:t>
            </a:r>
          </a:p>
        </p:txBody>
      </p:sp>
      <p:sp>
        <p:nvSpPr>
          <p:cNvPr id="5" name="Slide Number Placeholder 4"/>
          <p:cNvSpPr>
            <a:spLocks noGrp="1"/>
          </p:cNvSpPr>
          <p:nvPr>
            <p:ph type="sldNum" sz="quarter" idx="12"/>
          </p:nvPr>
        </p:nvSpPr>
        <p:spPr/>
        <p:txBody>
          <a:bodyPr/>
          <a:lstStyle/>
          <a:p>
            <a:fld id="{7E5A7253-CC57-45F0-8CC3-8D83B614E818}" type="slidenum">
              <a:rPr lang="en-US" smtClean="0"/>
              <a:t>4</a:t>
            </a:fld>
            <a:endParaRPr lang="en-US"/>
          </a:p>
        </p:txBody>
      </p:sp>
      <p:sp>
        <p:nvSpPr>
          <p:cNvPr id="6" name="Footer Placeholder 5"/>
          <p:cNvSpPr>
            <a:spLocks noGrp="1"/>
          </p:cNvSpPr>
          <p:nvPr>
            <p:ph type="ftr" sz="quarter" idx="11"/>
          </p:nvPr>
        </p:nvSpPr>
        <p:spPr/>
        <p:txBody>
          <a:bodyPr/>
          <a:lstStyle/>
          <a:p>
            <a:r>
              <a:rPr lang="en-US"/>
              <a:t>Artem Vergazov. Articulation Points in Multiplex Networks.</a:t>
            </a:r>
            <a:endParaRPr lang="en-US" dirty="0"/>
          </a:p>
        </p:txBody>
      </p:sp>
      <p:pic>
        <p:nvPicPr>
          <p:cNvPr id="4" name="Рисунок 3">
            <a:extLst>
              <a:ext uri="{FF2B5EF4-FFF2-40B4-BE49-F238E27FC236}">
                <a16:creationId xmlns:a16="http://schemas.microsoft.com/office/drawing/2014/main" id="{A6DB5AD3-6125-9E3D-3BA8-980CF9CC36B9}"/>
              </a:ext>
            </a:extLst>
          </p:cNvPr>
          <p:cNvPicPr>
            <a:picLocks noChangeAspect="1"/>
          </p:cNvPicPr>
          <p:nvPr/>
        </p:nvPicPr>
        <p:blipFill>
          <a:blip r:embed="rId3"/>
          <a:stretch>
            <a:fillRect/>
          </a:stretch>
        </p:blipFill>
        <p:spPr>
          <a:xfrm>
            <a:off x="204171" y="2333447"/>
            <a:ext cx="2205266" cy="2191107"/>
          </a:xfrm>
          <a:prstGeom prst="rect">
            <a:avLst/>
          </a:prstGeom>
        </p:spPr>
      </p:pic>
      <p:pic>
        <p:nvPicPr>
          <p:cNvPr id="10" name="Рисунок 9">
            <a:extLst>
              <a:ext uri="{FF2B5EF4-FFF2-40B4-BE49-F238E27FC236}">
                <a16:creationId xmlns:a16="http://schemas.microsoft.com/office/drawing/2014/main" id="{417E0D0B-B3A8-AE80-C54D-36BBAC7D254E}"/>
              </a:ext>
            </a:extLst>
          </p:cNvPr>
          <p:cNvPicPr>
            <a:picLocks noChangeAspect="1"/>
          </p:cNvPicPr>
          <p:nvPr/>
        </p:nvPicPr>
        <p:blipFill>
          <a:blip r:embed="rId4"/>
          <a:stretch>
            <a:fillRect/>
          </a:stretch>
        </p:blipFill>
        <p:spPr>
          <a:xfrm>
            <a:off x="5009829" y="2333446"/>
            <a:ext cx="2173550" cy="2191107"/>
          </a:xfrm>
          <a:prstGeom prst="rect">
            <a:avLst/>
          </a:prstGeom>
        </p:spPr>
      </p:pic>
      <p:pic>
        <p:nvPicPr>
          <p:cNvPr id="12" name="Рисунок 11">
            <a:extLst>
              <a:ext uri="{FF2B5EF4-FFF2-40B4-BE49-F238E27FC236}">
                <a16:creationId xmlns:a16="http://schemas.microsoft.com/office/drawing/2014/main" id="{4920405E-C32C-4BA7-2E51-28637A4C2EE3}"/>
              </a:ext>
            </a:extLst>
          </p:cNvPr>
          <p:cNvPicPr>
            <a:picLocks noChangeAspect="1"/>
          </p:cNvPicPr>
          <p:nvPr/>
        </p:nvPicPr>
        <p:blipFill>
          <a:blip r:embed="rId5"/>
          <a:stretch>
            <a:fillRect/>
          </a:stretch>
        </p:blipFill>
        <p:spPr>
          <a:xfrm>
            <a:off x="2613608" y="2333447"/>
            <a:ext cx="2187572" cy="2191106"/>
          </a:xfrm>
          <a:prstGeom prst="rect">
            <a:avLst/>
          </a:prstGeom>
        </p:spPr>
      </p:pic>
      <p:pic>
        <p:nvPicPr>
          <p:cNvPr id="14" name="Рисунок 13">
            <a:extLst>
              <a:ext uri="{FF2B5EF4-FFF2-40B4-BE49-F238E27FC236}">
                <a16:creationId xmlns:a16="http://schemas.microsoft.com/office/drawing/2014/main" id="{7D740926-6714-576D-3E74-B7F9132B6579}"/>
              </a:ext>
            </a:extLst>
          </p:cNvPr>
          <p:cNvPicPr>
            <a:picLocks noChangeAspect="1"/>
          </p:cNvPicPr>
          <p:nvPr/>
        </p:nvPicPr>
        <p:blipFill>
          <a:blip r:embed="rId6"/>
          <a:stretch>
            <a:fillRect/>
          </a:stretch>
        </p:blipFill>
        <p:spPr>
          <a:xfrm>
            <a:off x="7392028" y="2333446"/>
            <a:ext cx="2187584" cy="2191107"/>
          </a:xfrm>
          <a:prstGeom prst="rect">
            <a:avLst/>
          </a:prstGeom>
        </p:spPr>
      </p:pic>
      <p:pic>
        <p:nvPicPr>
          <p:cNvPr id="16" name="Рисунок 15">
            <a:extLst>
              <a:ext uri="{FF2B5EF4-FFF2-40B4-BE49-F238E27FC236}">
                <a16:creationId xmlns:a16="http://schemas.microsoft.com/office/drawing/2014/main" id="{1466A993-048F-9734-1DCC-85724FD5365F}"/>
              </a:ext>
            </a:extLst>
          </p:cNvPr>
          <p:cNvPicPr>
            <a:picLocks noChangeAspect="1"/>
          </p:cNvPicPr>
          <p:nvPr/>
        </p:nvPicPr>
        <p:blipFill>
          <a:blip r:embed="rId7"/>
          <a:stretch>
            <a:fillRect/>
          </a:stretch>
        </p:blipFill>
        <p:spPr>
          <a:xfrm>
            <a:off x="9783771" y="2333446"/>
            <a:ext cx="2194653" cy="2191107"/>
          </a:xfrm>
          <a:prstGeom prst="rect">
            <a:avLst/>
          </a:prstGeom>
        </p:spPr>
      </p:pic>
    </p:spTree>
    <p:extLst>
      <p:ext uri="{BB962C8B-B14F-4D97-AF65-F5344CB8AC3E}">
        <p14:creationId xmlns:p14="http://schemas.microsoft.com/office/powerpoint/2010/main" val="42638402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Introduction. Percolation</a:t>
            </a:r>
          </a:p>
        </p:txBody>
      </p:sp>
      <p:sp>
        <p:nvSpPr>
          <p:cNvPr id="5" name="Slide Number Placeholder 4"/>
          <p:cNvSpPr>
            <a:spLocks noGrp="1"/>
          </p:cNvSpPr>
          <p:nvPr>
            <p:ph type="sldNum" sz="quarter" idx="12"/>
          </p:nvPr>
        </p:nvSpPr>
        <p:spPr/>
        <p:txBody>
          <a:bodyPr/>
          <a:lstStyle/>
          <a:p>
            <a:fld id="{7E5A7253-CC57-45F0-8CC3-8D83B614E818}" type="slidenum">
              <a:rPr lang="en-US" smtClean="0"/>
              <a:t>5</a:t>
            </a:fld>
            <a:endParaRPr lang="en-US"/>
          </a:p>
        </p:txBody>
      </p:sp>
      <p:sp>
        <p:nvSpPr>
          <p:cNvPr id="6" name="Footer Placeholder 5"/>
          <p:cNvSpPr>
            <a:spLocks noGrp="1"/>
          </p:cNvSpPr>
          <p:nvPr>
            <p:ph type="ftr" sz="quarter" idx="11"/>
          </p:nvPr>
        </p:nvSpPr>
        <p:spPr/>
        <p:txBody>
          <a:bodyPr/>
          <a:lstStyle/>
          <a:p>
            <a:r>
              <a:rPr lang="en-US"/>
              <a:t>Artem Vergazov. Articulation Points in Multiplex Networks.</a:t>
            </a:r>
            <a:endParaRPr lang="en-US" dirty="0"/>
          </a:p>
        </p:txBody>
      </p:sp>
      <p:pic>
        <p:nvPicPr>
          <p:cNvPr id="9" name="Рисунок 8">
            <a:extLst>
              <a:ext uri="{FF2B5EF4-FFF2-40B4-BE49-F238E27FC236}">
                <a16:creationId xmlns:a16="http://schemas.microsoft.com/office/drawing/2014/main" id="{DDA88262-C4D6-2814-A3FB-302191FBD52C}"/>
              </a:ext>
            </a:extLst>
          </p:cNvPr>
          <p:cNvPicPr>
            <a:picLocks noChangeAspect="1"/>
          </p:cNvPicPr>
          <p:nvPr/>
        </p:nvPicPr>
        <p:blipFill>
          <a:blip r:embed="rId3"/>
          <a:stretch>
            <a:fillRect/>
          </a:stretch>
        </p:blipFill>
        <p:spPr>
          <a:xfrm>
            <a:off x="6415614" y="2067309"/>
            <a:ext cx="4038599" cy="3896270"/>
          </a:xfrm>
          <a:prstGeom prst="rect">
            <a:avLst/>
          </a:prstGeom>
        </p:spPr>
      </p:pic>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6D119533-34B5-4B82-4C86-1D3FAC820394}"/>
                  </a:ext>
                </a:extLst>
              </p:cNvPr>
              <p:cNvSpPr txBox="1"/>
              <p:nvPr/>
            </p:nvSpPr>
            <p:spPr>
              <a:xfrm>
                <a:off x="1143895" y="3270541"/>
                <a:ext cx="4632492" cy="1015663"/>
              </a:xfrm>
              <a:prstGeom prst="rect">
                <a:avLst/>
              </a:prstGeom>
              <a:noFill/>
            </p:spPr>
            <p:txBody>
              <a:bodyPr wrap="square" rtlCol="0">
                <a:spAutoFit/>
              </a:bodyPr>
              <a:lstStyle/>
              <a:p>
                <a:r>
                  <a:rPr lang="en-US" sz="2000" dirty="0"/>
                  <a:t>Monoplex case: probability of the giant component to exist vs. </a:t>
                </a:r>
                <a14:m>
                  <m:oMath xmlns:m="http://schemas.openxmlformats.org/officeDocument/2006/math">
                    <m:r>
                      <a:rPr lang="en-US" sz="2000" b="0" i="1" smtClean="0">
                        <a:latin typeface="Cambria Math" panose="02040503050406030204" pitchFamily="18" charset="0"/>
                      </a:rPr>
                      <m:t>𝑝</m:t>
                    </m:r>
                  </m:oMath>
                </a14:m>
                <a:r>
                  <a:rPr lang="en-US" sz="2000" dirty="0"/>
                  <a:t>, if </a:t>
                </a:r>
                <a14:m>
                  <m:oMath xmlns:m="http://schemas.openxmlformats.org/officeDocument/2006/math">
                    <m:r>
                      <a:rPr lang="en-US" sz="2000" b="0" i="1" smtClean="0">
                        <a:latin typeface="Cambria Math" panose="02040503050406030204" pitchFamily="18" charset="0"/>
                      </a:rPr>
                      <m:t>1−</m:t>
                    </m:r>
                    <m:r>
                      <a:rPr lang="en-US" sz="2000" b="0" i="1" smtClean="0">
                        <a:latin typeface="Cambria Math" panose="02040503050406030204" pitchFamily="18" charset="0"/>
                      </a:rPr>
                      <m:t>𝑝</m:t>
                    </m:r>
                  </m:oMath>
                </a14:m>
                <a:r>
                  <a:rPr lang="en-US" sz="2000" dirty="0"/>
                  <a:t> fraction of nodes are removed</a:t>
                </a:r>
                <a:endParaRPr lang="ru-RU" sz="2000" dirty="0"/>
              </a:p>
            </p:txBody>
          </p:sp>
        </mc:Choice>
        <mc:Fallback xmlns="">
          <p:sp>
            <p:nvSpPr>
              <p:cNvPr id="10" name="TextBox 9">
                <a:extLst>
                  <a:ext uri="{FF2B5EF4-FFF2-40B4-BE49-F238E27FC236}">
                    <a16:creationId xmlns:a16="http://schemas.microsoft.com/office/drawing/2014/main" id="{6D119533-34B5-4B82-4C86-1D3FAC820394}"/>
                  </a:ext>
                </a:extLst>
              </p:cNvPr>
              <p:cNvSpPr txBox="1">
                <a:spLocks noRot="1" noChangeAspect="1" noMove="1" noResize="1" noEditPoints="1" noAdjustHandles="1" noChangeArrowheads="1" noChangeShapeType="1" noTextEdit="1"/>
              </p:cNvSpPr>
              <p:nvPr/>
            </p:nvSpPr>
            <p:spPr>
              <a:xfrm>
                <a:off x="1143895" y="3270541"/>
                <a:ext cx="4632492" cy="1015663"/>
              </a:xfrm>
              <a:prstGeom prst="rect">
                <a:avLst/>
              </a:prstGeom>
              <a:blipFill>
                <a:blip r:embed="rId4"/>
                <a:stretch>
                  <a:fillRect l="-1447" t="-3012" r="-263" b="-10843"/>
                </a:stretch>
              </a:blipFill>
            </p:spPr>
            <p:txBody>
              <a:bodyPr/>
              <a:lstStyle/>
              <a:p>
                <a:r>
                  <a:rPr lang="ru-RU">
                    <a:noFill/>
                  </a:rPr>
                  <a:t> </a:t>
                </a:r>
              </a:p>
            </p:txBody>
          </p:sp>
        </mc:Fallback>
      </mc:AlternateContent>
    </p:spTree>
    <p:extLst>
      <p:ext uri="{BB962C8B-B14F-4D97-AF65-F5344CB8AC3E}">
        <p14:creationId xmlns:p14="http://schemas.microsoft.com/office/powerpoint/2010/main" val="31946248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Introduction. Percolation</a:t>
            </a:r>
          </a:p>
        </p:txBody>
      </p:sp>
      <p:sp>
        <p:nvSpPr>
          <p:cNvPr id="5" name="Slide Number Placeholder 4"/>
          <p:cNvSpPr>
            <a:spLocks noGrp="1"/>
          </p:cNvSpPr>
          <p:nvPr>
            <p:ph type="sldNum" sz="quarter" idx="12"/>
          </p:nvPr>
        </p:nvSpPr>
        <p:spPr/>
        <p:txBody>
          <a:bodyPr/>
          <a:lstStyle/>
          <a:p>
            <a:fld id="{7E5A7253-CC57-45F0-8CC3-8D83B614E818}" type="slidenum">
              <a:rPr lang="en-US" smtClean="0"/>
              <a:t>6</a:t>
            </a:fld>
            <a:endParaRPr lang="en-US"/>
          </a:p>
        </p:txBody>
      </p:sp>
      <p:sp>
        <p:nvSpPr>
          <p:cNvPr id="6" name="Footer Placeholder 5"/>
          <p:cNvSpPr>
            <a:spLocks noGrp="1"/>
          </p:cNvSpPr>
          <p:nvPr>
            <p:ph type="ftr" sz="quarter" idx="11"/>
          </p:nvPr>
        </p:nvSpPr>
        <p:spPr/>
        <p:txBody>
          <a:bodyPr/>
          <a:lstStyle/>
          <a:p>
            <a:r>
              <a:rPr lang="en-US"/>
              <a:t>Artem Vergazov. Articulation Points in Multiplex Networks.</a:t>
            </a:r>
            <a:endParaRPr lang="en-US" dirty="0"/>
          </a:p>
        </p:txBody>
      </p:sp>
      <p:pic>
        <p:nvPicPr>
          <p:cNvPr id="9" name="Рисунок 8">
            <a:extLst>
              <a:ext uri="{FF2B5EF4-FFF2-40B4-BE49-F238E27FC236}">
                <a16:creationId xmlns:a16="http://schemas.microsoft.com/office/drawing/2014/main" id="{FCB1B5A5-5648-E1BE-2DD2-3F61D0392E3D}"/>
              </a:ext>
            </a:extLst>
          </p:cNvPr>
          <p:cNvPicPr>
            <a:picLocks noChangeAspect="1"/>
          </p:cNvPicPr>
          <p:nvPr/>
        </p:nvPicPr>
        <p:blipFill>
          <a:blip r:embed="rId3"/>
          <a:stretch>
            <a:fillRect/>
          </a:stretch>
        </p:blipFill>
        <p:spPr>
          <a:xfrm>
            <a:off x="1589314" y="1690688"/>
            <a:ext cx="8306480" cy="4139193"/>
          </a:xfrm>
          <a:prstGeom prst="rect">
            <a:avLst/>
          </a:prstGeom>
        </p:spPr>
      </p:pic>
    </p:spTree>
    <p:extLst>
      <p:ext uri="{BB962C8B-B14F-4D97-AF65-F5344CB8AC3E}">
        <p14:creationId xmlns:p14="http://schemas.microsoft.com/office/powerpoint/2010/main" val="3657135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Introduction. Percolation</a:t>
            </a:r>
          </a:p>
        </p:txBody>
      </p:sp>
      <p:sp>
        <p:nvSpPr>
          <p:cNvPr id="5" name="Slide Number Placeholder 4"/>
          <p:cNvSpPr>
            <a:spLocks noGrp="1"/>
          </p:cNvSpPr>
          <p:nvPr>
            <p:ph type="sldNum" sz="quarter" idx="12"/>
          </p:nvPr>
        </p:nvSpPr>
        <p:spPr/>
        <p:txBody>
          <a:bodyPr/>
          <a:lstStyle/>
          <a:p>
            <a:fld id="{7E5A7253-CC57-45F0-8CC3-8D83B614E818}" type="slidenum">
              <a:rPr lang="en-US" smtClean="0"/>
              <a:t>7</a:t>
            </a:fld>
            <a:endParaRPr lang="en-US"/>
          </a:p>
        </p:txBody>
      </p:sp>
      <p:sp>
        <p:nvSpPr>
          <p:cNvPr id="6" name="Footer Placeholder 5"/>
          <p:cNvSpPr>
            <a:spLocks noGrp="1"/>
          </p:cNvSpPr>
          <p:nvPr>
            <p:ph type="ftr" sz="quarter" idx="11"/>
          </p:nvPr>
        </p:nvSpPr>
        <p:spPr/>
        <p:txBody>
          <a:bodyPr/>
          <a:lstStyle/>
          <a:p>
            <a:r>
              <a:rPr lang="en-US"/>
              <a:t>Artem Vergazov. Articulation Points in Multiplex Networks.</a:t>
            </a:r>
            <a:endParaRPr lang="en-US" dirty="0"/>
          </a:p>
        </p:txBody>
      </p:sp>
      <p:pic>
        <p:nvPicPr>
          <p:cNvPr id="4" name="Рисунок 3">
            <a:extLst>
              <a:ext uri="{FF2B5EF4-FFF2-40B4-BE49-F238E27FC236}">
                <a16:creationId xmlns:a16="http://schemas.microsoft.com/office/drawing/2014/main" id="{18409A2A-E7DF-9C33-06E4-1053F9F6F302}"/>
              </a:ext>
            </a:extLst>
          </p:cNvPr>
          <p:cNvPicPr>
            <a:picLocks noChangeAspect="1"/>
          </p:cNvPicPr>
          <p:nvPr/>
        </p:nvPicPr>
        <p:blipFill>
          <a:blip r:embed="rId3"/>
          <a:stretch>
            <a:fillRect/>
          </a:stretch>
        </p:blipFill>
        <p:spPr>
          <a:xfrm>
            <a:off x="6096000" y="1432621"/>
            <a:ext cx="4611461" cy="4063982"/>
          </a:xfrm>
          <a:prstGeom prst="rect">
            <a:avLst/>
          </a:prstGeom>
        </p:spPr>
      </p:pic>
      <p:sp>
        <p:nvSpPr>
          <p:cNvPr id="7" name="TextBox 6">
            <a:extLst>
              <a:ext uri="{FF2B5EF4-FFF2-40B4-BE49-F238E27FC236}">
                <a16:creationId xmlns:a16="http://schemas.microsoft.com/office/drawing/2014/main" id="{72505388-7815-D80D-AAD8-A0219410FC8A}"/>
              </a:ext>
            </a:extLst>
          </p:cNvPr>
          <p:cNvSpPr txBox="1"/>
          <p:nvPr/>
        </p:nvSpPr>
        <p:spPr>
          <a:xfrm>
            <a:off x="7681232" y="5545659"/>
            <a:ext cx="4789715" cy="400110"/>
          </a:xfrm>
          <a:prstGeom prst="rect">
            <a:avLst/>
          </a:prstGeom>
          <a:noFill/>
        </p:spPr>
        <p:txBody>
          <a:bodyPr wrap="square" rtlCol="0">
            <a:spAutoFit/>
          </a:bodyPr>
          <a:lstStyle/>
          <a:p>
            <a:r>
              <a:rPr lang="en-US" sz="2000" dirty="0"/>
              <a:t>Multiplex case</a:t>
            </a:r>
            <a:endParaRPr lang="ru-RU" sz="2000" dirty="0"/>
          </a:p>
        </p:txBody>
      </p:sp>
      <p:pic>
        <p:nvPicPr>
          <p:cNvPr id="3" name="Рисунок 2">
            <a:extLst>
              <a:ext uri="{FF2B5EF4-FFF2-40B4-BE49-F238E27FC236}">
                <a16:creationId xmlns:a16="http://schemas.microsoft.com/office/drawing/2014/main" id="{0099F046-38B7-737D-D51D-0E60A7A5A6C1}"/>
              </a:ext>
            </a:extLst>
          </p:cNvPr>
          <p:cNvPicPr>
            <a:picLocks noChangeAspect="1"/>
          </p:cNvPicPr>
          <p:nvPr/>
        </p:nvPicPr>
        <p:blipFill>
          <a:blip r:embed="rId4"/>
          <a:stretch>
            <a:fillRect/>
          </a:stretch>
        </p:blipFill>
        <p:spPr>
          <a:xfrm>
            <a:off x="1148443" y="1529109"/>
            <a:ext cx="4112425" cy="3967494"/>
          </a:xfrm>
          <a:prstGeom prst="rect">
            <a:avLst/>
          </a:prstGeom>
        </p:spPr>
      </p:pic>
      <p:sp>
        <p:nvSpPr>
          <p:cNvPr id="8" name="TextBox 7">
            <a:extLst>
              <a:ext uri="{FF2B5EF4-FFF2-40B4-BE49-F238E27FC236}">
                <a16:creationId xmlns:a16="http://schemas.microsoft.com/office/drawing/2014/main" id="{13A01BA7-141C-50AD-2B1D-D00A5476B284}"/>
              </a:ext>
            </a:extLst>
          </p:cNvPr>
          <p:cNvSpPr txBox="1"/>
          <p:nvPr/>
        </p:nvSpPr>
        <p:spPr>
          <a:xfrm>
            <a:off x="2579914" y="5610020"/>
            <a:ext cx="4626429" cy="400110"/>
          </a:xfrm>
          <a:prstGeom prst="rect">
            <a:avLst/>
          </a:prstGeom>
          <a:noFill/>
        </p:spPr>
        <p:txBody>
          <a:bodyPr wrap="square" rtlCol="0">
            <a:spAutoFit/>
          </a:bodyPr>
          <a:lstStyle/>
          <a:p>
            <a:r>
              <a:rPr lang="en-US" sz="2000" dirty="0"/>
              <a:t>Monoplex case</a:t>
            </a:r>
            <a:endParaRPr lang="ru-RU" sz="2000" dirty="0"/>
          </a:p>
        </p:txBody>
      </p:sp>
    </p:spTree>
    <p:extLst>
      <p:ext uri="{BB962C8B-B14F-4D97-AF65-F5344CB8AC3E}">
        <p14:creationId xmlns:p14="http://schemas.microsoft.com/office/powerpoint/2010/main" val="9842330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Introduction. Articulation points</a:t>
            </a:r>
          </a:p>
        </p:txBody>
      </p:sp>
      <p:sp>
        <p:nvSpPr>
          <p:cNvPr id="5" name="Slide Number Placeholder 4"/>
          <p:cNvSpPr>
            <a:spLocks noGrp="1"/>
          </p:cNvSpPr>
          <p:nvPr>
            <p:ph type="sldNum" sz="quarter" idx="12"/>
          </p:nvPr>
        </p:nvSpPr>
        <p:spPr/>
        <p:txBody>
          <a:bodyPr/>
          <a:lstStyle/>
          <a:p>
            <a:fld id="{7E5A7253-CC57-45F0-8CC3-8D83B614E818}" type="slidenum">
              <a:rPr lang="en-US" smtClean="0"/>
              <a:t>8</a:t>
            </a:fld>
            <a:endParaRPr lang="en-US"/>
          </a:p>
        </p:txBody>
      </p:sp>
      <p:sp>
        <p:nvSpPr>
          <p:cNvPr id="6" name="Footer Placeholder 5"/>
          <p:cNvSpPr>
            <a:spLocks noGrp="1"/>
          </p:cNvSpPr>
          <p:nvPr>
            <p:ph type="ftr" sz="quarter" idx="11"/>
          </p:nvPr>
        </p:nvSpPr>
        <p:spPr/>
        <p:txBody>
          <a:bodyPr/>
          <a:lstStyle/>
          <a:p>
            <a:r>
              <a:rPr lang="en-US"/>
              <a:t>Artem Vergazov. Articulation Points in Multiplex Networks.</a:t>
            </a:r>
            <a:endParaRPr lang="en-US" dirty="0"/>
          </a:p>
        </p:txBody>
      </p:sp>
      <p:pic>
        <p:nvPicPr>
          <p:cNvPr id="4" name="Рисунок 3" descr="Изображение выглядит как текст, часы, векторная графика&#10;&#10;Автоматически созданное описание">
            <a:extLst>
              <a:ext uri="{FF2B5EF4-FFF2-40B4-BE49-F238E27FC236}">
                <a16:creationId xmlns:a16="http://schemas.microsoft.com/office/drawing/2014/main" id="{7C93DC9F-62B7-DF0A-C895-8AE435E99765}"/>
              </a:ext>
            </a:extLst>
          </p:cNvPr>
          <p:cNvPicPr>
            <a:picLocks noChangeAspect="1"/>
          </p:cNvPicPr>
          <p:nvPr/>
        </p:nvPicPr>
        <p:blipFill>
          <a:blip r:embed="rId3"/>
          <a:stretch>
            <a:fillRect/>
          </a:stretch>
        </p:blipFill>
        <p:spPr>
          <a:xfrm>
            <a:off x="583223" y="1892392"/>
            <a:ext cx="5127666" cy="2834237"/>
          </a:xfrm>
          <a:prstGeom prst="rect">
            <a:avLst/>
          </a:prstGeom>
        </p:spPr>
      </p:pic>
      <p:sp>
        <p:nvSpPr>
          <p:cNvPr id="7" name="TextBox 6">
            <a:extLst>
              <a:ext uri="{FF2B5EF4-FFF2-40B4-BE49-F238E27FC236}">
                <a16:creationId xmlns:a16="http://schemas.microsoft.com/office/drawing/2014/main" id="{ADA4FF3A-A2AF-A783-3CC6-DE21E85C2D61}"/>
              </a:ext>
            </a:extLst>
          </p:cNvPr>
          <p:cNvSpPr txBox="1"/>
          <p:nvPr/>
        </p:nvSpPr>
        <p:spPr>
          <a:xfrm>
            <a:off x="1892221" y="5049838"/>
            <a:ext cx="2509670" cy="369332"/>
          </a:xfrm>
          <a:prstGeom prst="rect">
            <a:avLst/>
          </a:prstGeom>
          <a:noFill/>
        </p:spPr>
        <p:txBody>
          <a:bodyPr wrap="square" rtlCol="0">
            <a:spAutoFit/>
          </a:bodyPr>
          <a:lstStyle/>
          <a:p>
            <a:r>
              <a:rPr lang="en-US" sz="1800" dirty="0"/>
              <a:t>Articulation points (AP)</a:t>
            </a:r>
            <a:endParaRPr lang="ru-RU" sz="1800" dirty="0"/>
          </a:p>
        </p:txBody>
      </p:sp>
      <p:sp>
        <p:nvSpPr>
          <p:cNvPr id="3" name="TextBox 2">
            <a:extLst>
              <a:ext uri="{FF2B5EF4-FFF2-40B4-BE49-F238E27FC236}">
                <a16:creationId xmlns:a16="http://schemas.microsoft.com/office/drawing/2014/main" id="{83C72947-0353-9EF5-75E1-95124789BDDA}"/>
              </a:ext>
            </a:extLst>
          </p:cNvPr>
          <p:cNvSpPr txBox="1"/>
          <p:nvPr/>
        </p:nvSpPr>
        <p:spPr>
          <a:xfrm>
            <a:off x="6481113" y="2872878"/>
            <a:ext cx="5476425" cy="646331"/>
          </a:xfrm>
          <a:prstGeom prst="rect">
            <a:avLst/>
          </a:prstGeom>
          <a:noFill/>
        </p:spPr>
        <p:txBody>
          <a:bodyPr wrap="square" rtlCol="0">
            <a:spAutoFit/>
          </a:bodyPr>
          <a:lstStyle/>
          <a:p>
            <a:r>
              <a:rPr lang="en-US" sz="1800" i="0" dirty="0"/>
              <a:t>An articulation point (AP) is </a:t>
            </a:r>
            <a:r>
              <a:rPr lang="en-US" sz="1800" dirty="0"/>
              <a:t>a</a:t>
            </a:r>
            <a:r>
              <a:rPr lang="ru-RU" sz="1800" i="0" dirty="0"/>
              <a:t> </a:t>
            </a:r>
            <a:r>
              <a:rPr lang="en-US" sz="1800" i="0" dirty="0"/>
              <a:t>node whose removal disconnects the graph</a:t>
            </a:r>
            <a:endParaRPr lang="ru-RU" dirty="0"/>
          </a:p>
        </p:txBody>
      </p:sp>
    </p:spTree>
    <p:extLst>
      <p:ext uri="{BB962C8B-B14F-4D97-AF65-F5344CB8AC3E}">
        <p14:creationId xmlns:p14="http://schemas.microsoft.com/office/powerpoint/2010/main" val="33864026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Aim</a:t>
            </a:r>
          </a:p>
        </p:txBody>
      </p:sp>
      <p:sp>
        <p:nvSpPr>
          <p:cNvPr id="3" name="Footer Placeholder 2"/>
          <p:cNvSpPr>
            <a:spLocks noGrp="1"/>
          </p:cNvSpPr>
          <p:nvPr>
            <p:ph type="ftr" sz="quarter" idx="11"/>
          </p:nvPr>
        </p:nvSpPr>
        <p:spPr>
          <a:xfrm>
            <a:off x="838200" y="6356350"/>
            <a:ext cx="7315200" cy="365125"/>
          </a:xfrm>
        </p:spPr>
        <p:txBody>
          <a:bodyPr/>
          <a:lstStyle/>
          <a:p>
            <a:r>
              <a:rPr lang="en-US"/>
              <a:t>Artem Vergazov. Articulation Points in Multiplex Networks.</a:t>
            </a:r>
            <a:endParaRPr lang="en-US" dirty="0"/>
          </a:p>
        </p:txBody>
      </p:sp>
      <p:sp>
        <p:nvSpPr>
          <p:cNvPr id="4" name="Slide Number Placeholder 3"/>
          <p:cNvSpPr>
            <a:spLocks noGrp="1"/>
          </p:cNvSpPr>
          <p:nvPr>
            <p:ph type="sldNum" sz="quarter" idx="12"/>
          </p:nvPr>
        </p:nvSpPr>
        <p:spPr/>
        <p:txBody>
          <a:bodyPr/>
          <a:lstStyle/>
          <a:p>
            <a:fld id="{7E5A7253-CC57-45F0-8CC3-8D83B614E818}" type="slidenum">
              <a:rPr lang="en-US" smtClean="0"/>
              <a:t>9</a:t>
            </a:fld>
            <a:endParaRPr lang="en-US" dirty="0"/>
          </a:p>
        </p:txBody>
      </p:sp>
      <p:sp>
        <p:nvSpPr>
          <p:cNvPr id="5" name="Content Placeholder 4"/>
          <p:cNvSpPr>
            <a:spLocks noGrp="1"/>
          </p:cNvSpPr>
          <p:nvPr>
            <p:ph idx="1"/>
          </p:nvPr>
        </p:nvSpPr>
        <p:spPr/>
        <p:txBody>
          <a:bodyPr/>
          <a:lstStyle/>
          <a:p>
            <a:r>
              <a:rPr lang="en-US" dirty="0"/>
              <a:t>Study of articulation points in multiplex networks</a:t>
            </a:r>
          </a:p>
          <a:p>
            <a:endParaRPr lang="en-US" dirty="0"/>
          </a:p>
          <a:p>
            <a:r>
              <a:rPr lang="en-US" dirty="0"/>
              <a:t>Study the </a:t>
            </a:r>
            <a:r>
              <a:rPr lang="en-US"/>
              <a:t>difference in </a:t>
            </a:r>
            <a:r>
              <a:rPr lang="en-US" dirty="0"/>
              <a:t>behavior (network dismantling, network attacks, node failure) between simple and multiplex cases</a:t>
            </a:r>
          </a:p>
        </p:txBody>
      </p:sp>
    </p:spTree>
    <p:extLst>
      <p:ext uri="{BB962C8B-B14F-4D97-AF65-F5344CB8AC3E}">
        <p14:creationId xmlns:p14="http://schemas.microsoft.com/office/powerpoint/2010/main" val="372636860"/>
      </p:ext>
    </p:extLst>
  </p:cSld>
  <p:clrMapOvr>
    <a:masterClrMapping/>
  </p:clrMapOvr>
</p:sld>
</file>

<file path=ppt/theme/theme1.xml><?xml version="1.0" encoding="utf-8"?>
<a:theme xmlns:a="http://schemas.openxmlformats.org/drawingml/2006/main" name="General slides">
  <a:themeElements>
    <a:clrScheme name="Basic 1">
      <a:dk1>
        <a:srgbClr val="000000"/>
      </a:dk1>
      <a:lt1>
        <a:srgbClr val="FFFFFF"/>
      </a:lt1>
      <a:dk2>
        <a:srgbClr val="44546A"/>
      </a:dk2>
      <a:lt2>
        <a:srgbClr val="E7E6E6"/>
      </a:lt2>
      <a:accent1>
        <a:srgbClr val="AAC508"/>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1056</TotalTime>
  <Words>1876</Words>
  <Application>Microsoft Office PowerPoint</Application>
  <PresentationFormat>Широкоэкранный</PresentationFormat>
  <Paragraphs>168</Paragraphs>
  <Slides>19</Slides>
  <Notes>19</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19</vt:i4>
      </vt:variant>
    </vt:vector>
  </HeadingPairs>
  <TitlesOfParts>
    <vt:vector size="25" baseType="lpstr">
      <vt:lpstr>Arial</vt:lpstr>
      <vt:lpstr>Arial Unicode MS</vt:lpstr>
      <vt:lpstr>Calibri</vt:lpstr>
      <vt:lpstr>Cambria Math</vt:lpstr>
      <vt:lpstr>Times New Roman</vt:lpstr>
      <vt:lpstr>General slides</vt:lpstr>
      <vt:lpstr>Презентация PowerPoint</vt:lpstr>
      <vt:lpstr>Introduction. Networks</vt:lpstr>
      <vt:lpstr>Introduction. Networks</vt:lpstr>
      <vt:lpstr>Introduction. Percolation</vt:lpstr>
      <vt:lpstr>Introduction. Percolation</vt:lpstr>
      <vt:lpstr>Introduction. Percolation</vt:lpstr>
      <vt:lpstr>Introduction. Percolation</vt:lpstr>
      <vt:lpstr>Introduction. Articulation points</vt:lpstr>
      <vt:lpstr>Aim</vt:lpstr>
      <vt:lpstr>Objectives</vt:lpstr>
      <vt:lpstr>Algorithms and methodology</vt:lpstr>
      <vt:lpstr>Results. Monoplex network</vt:lpstr>
      <vt:lpstr>Results. Multiplex network</vt:lpstr>
      <vt:lpstr>Results</vt:lpstr>
      <vt:lpstr>Results</vt:lpstr>
      <vt:lpstr>Discussion and conclusions</vt:lpstr>
      <vt:lpstr>Current status and outlook</vt:lpstr>
      <vt:lpstr>Acknowledgements</vt:lpstr>
      <vt:lpstr>Thank you for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Daria Tokmeninova</dc:creator>
  <cp:lastModifiedBy>Artem Vergazov</cp:lastModifiedBy>
  <cp:revision>325</cp:revision>
  <dcterms:modified xsi:type="dcterms:W3CDTF">2023-01-23T07:24:31Z</dcterms:modified>
</cp:coreProperties>
</file>